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73" r:id="rId4"/>
  </p:sldMasterIdLst>
  <p:notesMasterIdLst>
    <p:notesMasterId r:id="rId8"/>
  </p:notesMasterIdLst>
  <p:sldIdLst>
    <p:sldId id="387" r:id="rId5"/>
    <p:sldId id="388" r:id="rId6"/>
    <p:sldId id="389" r:id="rId7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206" y="58"/>
      </p:cViewPr>
      <p:guideLst>
        <p:guide orient="horz" pos="24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1" Type="http://schemas.openxmlformats.org/officeDocument/2006/relationships/tags" Target="tags/tag353.xml"/><Relationship Id="rId4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ef2e00930aa1406b58837180d09a8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872865" cy="1150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35"/>
            <a:ext cx="12192000" cy="859790"/>
          </a:xfrm>
          <a:prstGeom prst="rect">
            <a:avLst/>
          </a:prstGeom>
          <a:gradFill>
            <a:gsLst>
              <a:gs pos="0">
                <a:schemeClr val="bg1">
                  <a:alpha val="70000"/>
                </a:schemeClr>
              </a:gs>
              <a:gs pos="80000">
                <a:schemeClr val="bg1">
                  <a:alpha val="7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8ef2e00930aa1406b58837180d09a83"/>
          <p:cNvPicPr>
            <a:picLocks noChangeAspect="1"/>
          </p:cNvPicPr>
          <p:nvPr userDrawn="1"/>
        </p:nvPicPr>
        <p:blipFill>
          <a:blip r:embed="rId2"/>
          <a:srcRect t="18764" b="22075"/>
          <a:stretch>
            <a:fillRect/>
          </a:stretch>
        </p:blipFill>
        <p:spPr>
          <a:xfrm>
            <a:off x="8319135" y="635"/>
            <a:ext cx="3872865" cy="68072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860425"/>
            <a:ext cx="12192000" cy="6075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ef2e00930aa1406b58837180d09a8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872865" cy="1150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35"/>
            <a:ext cx="12192000" cy="859790"/>
          </a:xfrm>
          <a:prstGeom prst="rect">
            <a:avLst/>
          </a:prstGeom>
          <a:gradFill>
            <a:gsLst>
              <a:gs pos="0">
                <a:schemeClr val="bg1">
                  <a:alpha val="70000"/>
                </a:schemeClr>
              </a:gs>
              <a:gs pos="80000">
                <a:schemeClr val="bg1">
                  <a:alpha val="7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8ef2e00930aa1406b58837180d09a83"/>
          <p:cNvPicPr>
            <a:picLocks noChangeAspect="1"/>
          </p:cNvPicPr>
          <p:nvPr userDrawn="1"/>
        </p:nvPicPr>
        <p:blipFill>
          <a:blip r:embed="rId2"/>
          <a:srcRect t="18764" b="22075"/>
          <a:stretch>
            <a:fillRect/>
          </a:stretch>
        </p:blipFill>
        <p:spPr>
          <a:xfrm>
            <a:off x="8319135" y="635"/>
            <a:ext cx="3872865" cy="68072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860425"/>
            <a:ext cx="12192000" cy="6075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6"/>
          <p:cNvSpPr txBox="1"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993498" y="4665393"/>
            <a:ext cx="4315352" cy="723598"/>
          </a:xfrm>
        </p:spPr>
        <p:txBody>
          <a:bodyPr vert="horz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1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单击此处添加文本具体内容，简明扼要地阐述你的观点</a:t>
            </a:r>
            <a:endParaRPr>
              <a:sym typeface="+mn-ea"/>
            </a:endParaRPr>
          </a:p>
        </p:txBody>
      </p:sp>
      <p:sp>
        <p:nvSpPr>
          <p:cNvPr id="6" name="Object 108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2993498" y="1050163"/>
            <a:ext cx="2002324" cy="822334"/>
          </a:xfr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4000"/>
              </a:lnSpc>
              <a:buClrTx/>
              <a:buSzTx/>
              <a:buFontTx/>
              <a:buNone/>
              <a:defRPr kumimoji="0" lang="zh-CN" sz="4400" b="1" i="0" u="none" strike="noStrike" kern="1200" cap="none" spc="0" normalizeH="0" baseline="0" noProof="1" dirty="0">
                <a:ln w="2381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202X</a:t>
            </a:r>
            <a:endParaRPr>
              <a:sym typeface="+mn-ea"/>
            </a:endParaRPr>
          </a:p>
        </p:txBody>
      </p:sp>
      <p:sp>
        <p:nvSpPr>
          <p:cNvPr id="14" name="Object 104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2993498" y="2061682"/>
            <a:ext cx="4924335" cy="2482191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2000"/>
              </a:lnSpc>
              <a:buClrTx/>
              <a:buSzTx/>
              <a:buFontTx/>
              <a:buNone/>
              <a:defRPr kumimoji="0" lang="en-US" altLang="zh-CN" sz="8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通用百货</a:t>
            </a:r>
            <a:endParaRPr>
              <a:sym typeface="+mn-ea"/>
            </a:endParaRPr>
          </a:p>
          <a:p>
            <a:pPr lvl="0"/>
            <a:r>
              <a:rPr>
                <a:sym typeface="+mn-ea"/>
              </a:rPr>
              <a:t>企业介绍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6"/>
          <p:cNvSpPr txBox="1"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993498" y="4665393"/>
            <a:ext cx="4315352" cy="723598"/>
          </a:xfrm>
        </p:spPr>
        <p:txBody>
          <a:bodyPr vert="horz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1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单击此处添加文本具体内容，简明扼要地阐述你的观点</a:t>
            </a:r>
            <a:endParaRPr>
              <a:sym typeface="+mn-ea"/>
            </a:endParaRPr>
          </a:p>
        </p:txBody>
      </p:sp>
      <p:sp>
        <p:nvSpPr>
          <p:cNvPr id="6" name="Object 108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2993498" y="1050163"/>
            <a:ext cx="2002324" cy="822334"/>
          </a:xfr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4000"/>
              </a:lnSpc>
              <a:buClrTx/>
              <a:buSzTx/>
              <a:buFontTx/>
              <a:buNone/>
              <a:defRPr kumimoji="0" lang="zh-CN" sz="4400" b="1" i="0" u="none" strike="noStrike" kern="1200" cap="none" spc="0" normalizeH="0" baseline="0" noProof="1" dirty="0">
                <a:ln w="2381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202X</a:t>
            </a:r>
            <a:endParaRPr>
              <a:sym typeface="+mn-ea"/>
            </a:endParaRPr>
          </a:p>
        </p:txBody>
      </p:sp>
      <p:sp>
        <p:nvSpPr>
          <p:cNvPr id="14" name="Object 104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2993498" y="2061682"/>
            <a:ext cx="4924335" cy="2482191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2000"/>
              </a:lnSpc>
              <a:buClrTx/>
              <a:buSzTx/>
              <a:buFontTx/>
              <a:buNone/>
              <a:defRPr kumimoji="0" lang="en-US" altLang="zh-CN" sz="8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通用百货</a:t>
            </a:r>
            <a:endParaRPr>
              <a:sym typeface="+mn-ea"/>
            </a:endParaRPr>
          </a:p>
          <a:p>
            <a:pPr lvl="0"/>
            <a:r>
              <a:rPr>
                <a:sym typeface="+mn-ea"/>
              </a:rPr>
              <a:t>企业介绍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6"/>
          <p:cNvSpPr txBox="1"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993498" y="4665393"/>
            <a:ext cx="4315352" cy="723598"/>
          </a:xfrm>
        </p:spPr>
        <p:txBody>
          <a:bodyPr vert="horz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1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单击此处添加文本具体内容，简明扼要地阐述你的观点</a:t>
            </a:r>
            <a:endParaRPr>
              <a:sym typeface="+mn-ea"/>
            </a:endParaRPr>
          </a:p>
        </p:txBody>
      </p:sp>
      <p:sp>
        <p:nvSpPr>
          <p:cNvPr id="6" name="Object 108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2993498" y="1050163"/>
            <a:ext cx="2002324" cy="822334"/>
          </a:xfr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4000"/>
              </a:lnSpc>
              <a:buClrTx/>
              <a:buSzTx/>
              <a:buFontTx/>
              <a:buNone/>
              <a:defRPr kumimoji="0" lang="zh-CN" sz="4400" b="1" i="0" u="none" strike="noStrike" kern="1200" cap="none" spc="0" normalizeH="0" baseline="0" noProof="1" dirty="0">
                <a:ln w="2381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202X</a:t>
            </a:r>
            <a:endParaRPr>
              <a:sym typeface="+mn-ea"/>
            </a:endParaRPr>
          </a:p>
        </p:txBody>
      </p:sp>
      <p:sp>
        <p:nvSpPr>
          <p:cNvPr id="14" name="Object 104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2993498" y="2061682"/>
            <a:ext cx="4924335" cy="2482191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2000"/>
              </a:lnSpc>
              <a:buClrTx/>
              <a:buSzTx/>
              <a:buFontTx/>
              <a:buNone/>
              <a:defRPr kumimoji="0" lang="en-US" altLang="zh-CN" sz="8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通用百货</a:t>
            </a:r>
            <a:endParaRPr>
              <a:sym typeface="+mn-ea"/>
            </a:endParaRPr>
          </a:p>
          <a:p>
            <a:pPr lvl="0"/>
            <a:r>
              <a:rPr>
                <a:sym typeface="+mn-ea"/>
              </a:rPr>
              <a:t>企业介绍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24" Type="http://schemas.openxmlformats.org/officeDocument/2006/relationships/tags" Target="../tags/tag121.xml"/><Relationship Id="rId23" Type="http://schemas.openxmlformats.org/officeDocument/2006/relationships/tags" Target="../tags/tag120.xml"/><Relationship Id="rId22" Type="http://schemas.openxmlformats.org/officeDocument/2006/relationships/tags" Target="../tags/tag119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slideLayout" Target="../slideLayouts/slideLayout7.xml"/><Relationship Id="rId19" Type="http://schemas.openxmlformats.org/officeDocument/2006/relationships/tags" Target="../tags/tag116.xml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12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218.xml"/><Relationship Id="rId5" Type="http://schemas.openxmlformats.org/officeDocument/2006/relationships/image" Target="../media/image10.png"/><Relationship Id="rId4" Type="http://schemas.openxmlformats.org/officeDocument/2006/relationships/tags" Target="../tags/tag217.xml"/><Relationship Id="rId3" Type="http://schemas.openxmlformats.org/officeDocument/2006/relationships/image" Target="../media/image9.png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19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2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4" Type="http://schemas.openxmlformats.org/officeDocument/2006/relationships/slideLayout" Target="../slideLayouts/slideLayout27.xml"/><Relationship Id="rId33" Type="http://schemas.openxmlformats.org/officeDocument/2006/relationships/tags" Target="../tags/tag261.xml"/><Relationship Id="rId32" Type="http://schemas.openxmlformats.org/officeDocument/2006/relationships/tags" Target="../tags/tag260.xml"/><Relationship Id="rId31" Type="http://schemas.openxmlformats.org/officeDocument/2006/relationships/tags" Target="../tags/tag259.xml"/><Relationship Id="rId30" Type="http://schemas.openxmlformats.org/officeDocument/2006/relationships/tags" Target="../tags/tag258.xml"/><Relationship Id="rId3" Type="http://schemas.openxmlformats.org/officeDocument/2006/relationships/tags" Target="../tags/tag231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0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tags" Target="../tags/tag229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7.png"/><Relationship Id="rId2" Type="http://schemas.openxmlformats.org/officeDocument/2006/relationships/tags" Target="../tags/tag263.xml"/><Relationship Id="rId1" Type="http://schemas.openxmlformats.org/officeDocument/2006/relationships/tags" Target="../tags/tag26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3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6" Type="http://schemas.openxmlformats.org/officeDocument/2006/relationships/vmlDrawing" Target="../drawings/vmlDrawing1.vml"/><Relationship Id="rId35" Type="http://schemas.openxmlformats.org/officeDocument/2006/relationships/slideLayout" Target="../slideLayouts/slideLayout27.xml"/><Relationship Id="rId34" Type="http://schemas.openxmlformats.org/officeDocument/2006/relationships/tags" Target="../tags/tag291.xml"/><Relationship Id="rId33" Type="http://schemas.openxmlformats.org/officeDocument/2006/relationships/image" Target="../media/image24.wmf"/><Relationship Id="rId32" Type="http://schemas.openxmlformats.org/officeDocument/2006/relationships/oleObject" Target="../embeddings/oleObject3.bin"/><Relationship Id="rId31" Type="http://schemas.openxmlformats.org/officeDocument/2006/relationships/tags" Target="../tags/tag290.xml"/><Relationship Id="rId30" Type="http://schemas.openxmlformats.org/officeDocument/2006/relationships/image" Target="../media/image23.wmf"/><Relationship Id="rId3" Type="http://schemas.openxmlformats.org/officeDocument/2006/relationships/tags" Target="../tags/tag268.xml"/><Relationship Id="rId29" Type="http://schemas.openxmlformats.org/officeDocument/2006/relationships/oleObject" Target="../embeddings/oleObject2.bin"/><Relationship Id="rId28" Type="http://schemas.openxmlformats.org/officeDocument/2006/relationships/tags" Target="../tags/tag289.xml"/><Relationship Id="rId27" Type="http://schemas.openxmlformats.org/officeDocument/2006/relationships/tags" Target="../tags/tag288.xml"/><Relationship Id="rId26" Type="http://schemas.openxmlformats.org/officeDocument/2006/relationships/image" Target="../media/image22.wmf"/><Relationship Id="rId25" Type="http://schemas.openxmlformats.org/officeDocument/2006/relationships/oleObject" Target="../embeddings/oleObject1.bin"/><Relationship Id="rId24" Type="http://schemas.openxmlformats.org/officeDocument/2006/relationships/tags" Target="../tags/tag287.xml"/><Relationship Id="rId23" Type="http://schemas.openxmlformats.org/officeDocument/2006/relationships/tags" Target="../tags/tag286.xml"/><Relationship Id="rId22" Type="http://schemas.openxmlformats.org/officeDocument/2006/relationships/image" Target="../media/image21.png"/><Relationship Id="rId21" Type="http://schemas.openxmlformats.org/officeDocument/2006/relationships/tags" Target="../tags/tag285.xml"/><Relationship Id="rId20" Type="http://schemas.openxmlformats.org/officeDocument/2006/relationships/image" Target="../media/image20.png"/><Relationship Id="rId2" Type="http://schemas.openxmlformats.org/officeDocument/2006/relationships/tags" Target="../tags/tag267.xml"/><Relationship Id="rId19" Type="http://schemas.openxmlformats.org/officeDocument/2006/relationships/tags" Target="../tags/tag284.xml"/><Relationship Id="rId18" Type="http://schemas.openxmlformats.org/officeDocument/2006/relationships/tags" Target="../tags/tag283.xml"/><Relationship Id="rId17" Type="http://schemas.openxmlformats.org/officeDocument/2006/relationships/tags" Target="../tags/tag282.xml"/><Relationship Id="rId16" Type="http://schemas.openxmlformats.org/officeDocument/2006/relationships/tags" Target="../tags/tag281.xml"/><Relationship Id="rId15" Type="http://schemas.openxmlformats.org/officeDocument/2006/relationships/tags" Target="../tags/tag280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tags" Target="../tags/tag26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27.xml"/><Relationship Id="rId10" Type="http://schemas.openxmlformats.org/officeDocument/2006/relationships/image" Target="../media/image7.png"/><Relationship Id="rId1" Type="http://schemas.openxmlformats.org/officeDocument/2006/relationships/tags" Target="../tags/tag29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6" Type="http://schemas.openxmlformats.org/officeDocument/2006/relationships/slideLayout" Target="../slideLayouts/slideLayout26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2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image" Target="../media/image36.jpe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7.png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7.jpeg"/><Relationship Id="rId1" Type="http://schemas.openxmlformats.org/officeDocument/2006/relationships/tags" Target="../tags/tag29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301.xml"/><Relationship Id="rId11" Type="http://schemas.openxmlformats.org/officeDocument/2006/relationships/image" Target="../media/image44.png"/><Relationship Id="rId10" Type="http://schemas.openxmlformats.org/officeDocument/2006/relationships/image" Target="../media/image43.svg"/><Relationship Id="rId1" Type="http://schemas.openxmlformats.org/officeDocument/2006/relationships/tags" Target="../tags/tag29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7" Type="http://schemas.openxmlformats.org/officeDocument/2006/relationships/tags" Target="../tags/tag306.xml"/><Relationship Id="rId6" Type="http://schemas.openxmlformats.org/officeDocument/2006/relationships/image" Target="../media/image46.png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image" Target="../media/image45.png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tags" Target="../tags/tag309.xml"/><Relationship Id="rId4" Type="http://schemas.openxmlformats.org/officeDocument/2006/relationships/image" Target="../media/image48.png"/><Relationship Id="rId3" Type="http://schemas.openxmlformats.org/officeDocument/2006/relationships/tags" Target="../tags/tag308.xml"/><Relationship Id="rId2" Type="http://schemas.openxmlformats.org/officeDocument/2006/relationships/image" Target="../media/image47.png"/><Relationship Id="rId1" Type="http://schemas.openxmlformats.org/officeDocument/2006/relationships/tags" Target="../tags/tag30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5.xml"/><Relationship Id="rId7" Type="http://schemas.openxmlformats.org/officeDocument/2006/relationships/tags" Target="../tags/tag313.xml"/><Relationship Id="rId6" Type="http://schemas.openxmlformats.org/officeDocument/2006/relationships/image" Target="../media/image49.png"/><Relationship Id="rId5" Type="http://schemas.openxmlformats.org/officeDocument/2006/relationships/tags" Target="../tags/tag312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311.xml"/><Relationship Id="rId1" Type="http://schemas.openxmlformats.org/officeDocument/2006/relationships/tags" Target="../tags/tag3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18.xml"/><Relationship Id="rId5" Type="http://schemas.openxmlformats.org/officeDocument/2006/relationships/image" Target="../media/image7.png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image" Target="../media/image7.png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319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31.xml"/><Relationship Id="rId5" Type="http://schemas.openxmlformats.org/officeDocument/2006/relationships/image" Target="../media/image7.png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tags" Target="../tags/tag338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33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46.xml"/><Relationship Id="rId4" Type="http://schemas.openxmlformats.org/officeDocument/2006/relationships/image" Target="../media/image6.png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341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52.xml"/><Relationship Id="rId4" Type="http://schemas.openxmlformats.org/officeDocument/2006/relationships/image" Target="../media/image4.png"/><Relationship Id="rId3" Type="http://schemas.openxmlformats.org/officeDocument/2006/relationships/image" Target="../media/image50.png"/><Relationship Id="rId2" Type="http://schemas.openxmlformats.org/officeDocument/2006/relationships/tags" Target="../tags/tag351.xml"/><Relationship Id="rId1" Type="http://schemas.openxmlformats.org/officeDocument/2006/relationships/tags" Target="../tags/tag35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25.xml"/><Relationship Id="rId21" Type="http://schemas.openxmlformats.org/officeDocument/2006/relationships/tags" Target="../tags/tag165.xml"/><Relationship Id="rId20" Type="http://schemas.openxmlformats.org/officeDocument/2006/relationships/tags" Target="../tags/tag164.xml"/><Relationship Id="rId2" Type="http://schemas.openxmlformats.org/officeDocument/2006/relationships/tags" Target="../tags/tag148.xml"/><Relationship Id="rId19" Type="http://schemas.openxmlformats.org/officeDocument/2006/relationships/tags" Target="../tags/tag163.xml"/><Relationship Id="rId18" Type="http://schemas.openxmlformats.org/officeDocument/2006/relationships/tags" Target="../tags/tag162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tags" Target="../tags/tag14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5.xml"/><Relationship Id="rId7" Type="http://schemas.openxmlformats.org/officeDocument/2006/relationships/tags" Target="../tags/tag170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25.xml"/><Relationship Id="rId27" Type="http://schemas.openxmlformats.org/officeDocument/2006/relationships/tags" Target="../tags/tag195.xml"/><Relationship Id="rId26" Type="http://schemas.openxmlformats.org/officeDocument/2006/relationships/image" Target="../media/image8.svg"/><Relationship Id="rId25" Type="http://schemas.openxmlformats.org/officeDocument/2006/relationships/image" Target="../media/image7.png"/><Relationship Id="rId24" Type="http://schemas.openxmlformats.org/officeDocument/2006/relationships/tags" Target="../tags/tag194.xml"/><Relationship Id="rId23" Type="http://schemas.openxmlformats.org/officeDocument/2006/relationships/tags" Target="../tags/tag193.xml"/><Relationship Id="rId22" Type="http://schemas.openxmlformats.org/officeDocument/2006/relationships/tags" Target="../tags/tag192.xml"/><Relationship Id="rId21" Type="http://schemas.openxmlformats.org/officeDocument/2006/relationships/tags" Target="../tags/tag191.xml"/><Relationship Id="rId20" Type="http://schemas.openxmlformats.org/officeDocument/2006/relationships/tags" Target="../tags/tag190.xml"/><Relationship Id="rId2" Type="http://schemas.openxmlformats.org/officeDocument/2006/relationships/tags" Target="../tags/tag172.xml"/><Relationship Id="rId19" Type="http://schemas.openxmlformats.org/officeDocument/2006/relationships/tags" Target="../tags/tag189.xml"/><Relationship Id="rId18" Type="http://schemas.openxmlformats.org/officeDocument/2006/relationships/tags" Target="../tags/tag188.xml"/><Relationship Id="rId17" Type="http://schemas.openxmlformats.org/officeDocument/2006/relationships/tags" Target="../tags/tag187.xml"/><Relationship Id="rId16" Type="http://schemas.openxmlformats.org/officeDocument/2006/relationships/tags" Target="../tags/tag186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5.xml"/><Relationship Id="rId7" Type="http://schemas.openxmlformats.org/officeDocument/2006/relationships/tags" Target="../tags/tag200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>
            <p:custDataLst>
              <p:tags r:id="rId1"/>
            </p:custDataLst>
          </p:nvPr>
        </p:nvSpPr>
        <p:spPr>
          <a:xfrm>
            <a:off x="3751763" y="4538465"/>
            <a:ext cx="4315352" cy="7235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b="0" i="0" spc="28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队伍：</a:t>
            </a:r>
            <a:endParaRPr lang="zh-CN" altLang="en-US" sz="2000" b="0" i="0" spc="28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Object 104"/>
          <p:cNvSpPr txBox="1"/>
          <p:nvPr>
            <p:custDataLst>
              <p:tags r:id="rId2"/>
            </p:custDataLst>
          </p:nvPr>
        </p:nvSpPr>
        <p:spPr>
          <a:xfrm>
            <a:off x="3751580" y="1881505"/>
            <a:ext cx="7566025" cy="2482215"/>
          </a:xfrm>
          <a:prstGeom prst="rect">
            <a:avLst/>
          </a:prstGeom>
        </p:spPr>
        <p:txBody>
          <a:bodyPr vert="horz" lIns="0" tIns="0" rIns="0" bIns="0" rtlCol="0" anchor="ctr" anchorCtr="0">
            <a:normAutofit lnSpcReduction="1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b="1" spc="38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上海市奉贤区养老机构信息画像和推荐</a:t>
            </a:r>
            <a:endParaRPr lang="en-US" altLang="zh-CN" sz="5400" b="1" spc="38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 descr="公文包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2306" y="2237577"/>
            <a:ext cx="723598" cy="723598"/>
          </a:xfrm>
          <a:prstGeom prst="rect">
            <a:avLst/>
          </a:prstGeom>
        </p:spPr>
      </p:pic>
      <p:pic>
        <p:nvPicPr>
          <p:cNvPr id="5" name="图形 4" descr="书籍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85740" y="4363534"/>
            <a:ext cx="536730" cy="5367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>
            <p:custDataLst>
              <p:tags r:id="rId1"/>
            </p:custDataLst>
          </p:nvPr>
        </p:nvSpPr>
        <p:spPr>
          <a:xfrm>
            <a:off x="393290" y="1007337"/>
            <a:ext cx="11405419" cy="56200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51814"/>
          <a:stretch>
            <a:fillRect/>
          </a:stretch>
        </p:blipFill>
        <p:spPr>
          <a:xfrm>
            <a:off x="2252816" y="2733318"/>
            <a:ext cx="8662670" cy="1819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48751"/>
          <a:stretch>
            <a:fillRect/>
          </a:stretch>
        </p:blipFill>
        <p:spPr>
          <a:xfrm>
            <a:off x="2252816" y="4455385"/>
            <a:ext cx="8662670" cy="157226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6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814194" y="1464311"/>
            <a:ext cx="8563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系统利用官方提供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养老机构入住表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养老机构信息表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中所提供的数据进行对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养老机构硬件信息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养老机构类别信息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入住人员类别信息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进行综合分析，为系统构建提供数据支持。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4871" y="3326355"/>
            <a:ext cx="1265555" cy="2241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养老机构入住表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养老机构信息表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589936" y="924232"/>
            <a:ext cx="11139948" cy="555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3073"/>
          <p:cNvSpPr>
            <a:spLocks noGrp="1"/>
          </p:cNvSpPr>
          <p:nvPr/>
        </p:nvSpPr>
        <p:spPr>
          <a:xfrm>
            <a:off x="4701357" y="1892966"/>
            <a:ext cx="2644072" cy="1536034"/>
          </a:xfrm>
          <a:prstGeom prst="rect">
            <a:avLst/>
          </a:prstGeom>
          <a:solidFill>
            <a:srgbClr val="297FD5"/>
          </a:solidFill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删除并填充缺失值，并对所有相关数据进行整合分析，得到系统所用直接数据：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养老机构入住表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养老机构信息表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下箭头 3"/>
          <p:cNvSpPr/>
          <p:nvPr/>
        </p:nvSpPr>
        <p:spPr>
          <a:xfrm>
            <a:off x="2577091" y="2444867"/>
            <a:ext cx="365084" cy="585352"/>
          </a:xfrm>
          <a:prstGeom prst="downArrow">
            <a:avLst/>
          </a:prstGeom>
          <a:solidFill>
            <a:srgbClr val="629DD1"/>
          </a:solidFill>
          <a:ln>
            <a:noFill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2142116" y="4075513"/>
            <a:ext cx="1513872" cy="398780"/>
          </a:xfrm>
          <a:prstGeom prst="rect">
            <a:avLst/>
          </a:prstGeom>
          <a:solidFill>
            <a:srgbClr val="629DD1"/>
          </a:solidFill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数据变换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2142116" y="3066498"/>
            <a:ext cx="1514616" cy="398780"/>
          </a:xfrm>
          <a:prstGeom prst="rect">
            <a:avLst/>
          </a:prstGeom>
          <a:solidFill>
            <a:srgbClr val="629DD1"/>
          </a:solidFill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数据集成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2144656" y="1914575"/>
            <a:ext cx="1525026" cy="508584"/>
          </a:xfrm>
          <a:prstGeom prst="rect">
            <a:avLst/>
          </a:prstGeom>
          <a:solidFill>
            <a:srgbClr val="629DD1"/>
          </a:solidFill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数据清洗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文本框 13"/>
          <p:cNvSpPr txBox="1"/>
          <p:nvPr/>
        </p:nvSpPr>
        <p:spPr>
          <a:xfrm>
            <a:off x="2142116" y="5084528"/>
            <a:ext cx="1559229" cy="398780"/>
          </a:xfrm>
          <a:prstGeom prst="rect">
            <a:avLst/>
          </a:prstGeom>
          <a:solidFill>
            <a:srgbClr val="629DD1"/>
          </a:solidFill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下箭头 15"/>
          <p:cNvSpPr/>
          <p:nvPr/>
        </p:nvSpPr>
        <p:spPr>
          <a:xfrm>
            <a:off x="2577091" y="4530842"/>
            <a:ext cx="365084" cy="585352"/>
          </a:xfrm>
          <a:prstGeom prst="downArrow">
            <a:avLst/>
          </a:prstGeom>
          <a:solidFill>
            <a:srgbClr val="629DD1"/>
          </a:solidFill>
          <a:ln>
            <a:noFill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下箭头 16"/>
          <p:cNvSpPr/>
          <p:nvPr/>
        </p:nvSpPr>
        <p:spPr>
          <a:xfrm>
            <a:off x="2577091" y="3488172"/>
            <a:ext cx="365084" cy="585352"/>
          </a:xfrm>
          <a:prstGeom prst="downArrow">
            <a:avLst/>
          </a:prstGeom>
          <a:solidFill>
            <a:srgbClr val="629DD1"/>
          </a:solidFill>
          <a:ln>
            <a:noFill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下箭头 17"/>
          <p:cNvSpPr/>
          <p:nvPr/>
        </p:nvSpPr>
        <p:spPr>
          <a:xfrm rot="16200000">
            <a:off x="4046334" y="2415103"/>
            <a:ext cx="336541" cy="634996"/>
          </a:xfrm>
          <a:prstGeom prst="downArrow">
            <a:avLst/>
          </a:prstGeom>
          <a:solidFill>
            <a:srgbClr val="629DD1"/>
          </a:solidFill>
          <a:ln w="19050" cap="flat" cmpd="sng" algn="ctr">
            <a:solidFill>
              <a:srgbClr val="629DD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下箭头 18"/>
          <p:cNvSpPr/>
          <p:nvPr/>
        </p:nvSpPr>
        <p:spPr>
          <a:xfrm rot="16200000">
            <a:off x="4053395" y="4431999"/>
            <a:ext cx="336543" cy="634996"/>
          </a:xfrm>
          <a:prstGeom prst="downArrow">
            <a:avLst/>
          </a:prstGeom>
          <a:solidFill>
            <a:srgbClr val="629DD1"/>
          </a:solidFill>
          <a:ln w="19050" cap="flat" cmpd="sng" algn="ctr">
            <a:solidFill>
              <a:srgbClr val="629DD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下箭头 22"/>
          <p:cNvSpPr/>
          <p:nvPr/>
        </p:nvSpPr>
        <p:spPr>
          <a:xfrm rot="16200000">
            <a:off x="7402331" y="3415987"/>
            <a:ext cx="336543" cy="634996"/>
          </a:xfrm>
          <a:prstGeom prst="downArrow">
            <a:avLst/>
          </a:prstGeom>
          <a:solidFill>
            <a:srgbClr val="629DD1"/>
          </a:solidFill>
          <a:ln w="19050" cap="flat" cmpd="sng" algn="ctr">
            <a:solidFill>
              <a:srgbClr val="629DD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标题 3073"/>
          <p:cNvSpPr>
            <a:spLocks noGrp="1"/>
          </p:cNvSpPr>
          <p:nvPr/>
        </p:nvSpPr>
        <p:spPr>
          <a:xfrm>
            <a:off x="4701357" y="3981481"/>
            <a:ext cx="2643328" cy="1536034"/>
          </a:xfrm>
          <a:prstGeom prst="rect">
            <a:avLst/>
          </a:prstGeom>
          <a:solidFill>
            <a:srgbClr val="297FD5"/>
          </a:solidFill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根据整合出的入住表与信息表对上海市养老机构进行立体多维分析，为系统构建提供数据支持。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5" name="标题 3073"/>
          <p:cNvSpPr>
            <a:spLocks noGrp="1"/>
          </p:cNvSpPr>
          <p:nvPr/>
        </p:nvSpPr>
        <p:spPr>
          <a:xfrm>
            <a:off x="7980497" y="2500710"/>
            <a:ext cx="2009078" cy="2320844"/>
          </a:xfrm>
          <a:prstGeom prst="rect">
            <a:avLst/>
          </a:prstGeom>
          <a:solidFill>
            <a:srgbClr val="7F8FA9"/>
          </a:solidFill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由养老机构数据得到不同类型老人对养老机构的选择倾向，从而智能为老人推荐更合适的养老机构。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aphicFrame>
        <p:nvGraphicFramePr>
          <p:cNvPr id="29" name="表格 28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矩形: 圆角 31"/>
          <p:cNvSpPr/>
          <p:nvPr/>
        </p:nvSpPr>
        <p:spPr>
          <a:xfrm>
            <a:off x="1831680" y="1581393"/>
            <a:ext cx="1955011" cy="4159045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7070545" y="1838171"/>
            <a:ext cx="4104548" cy="4624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14400" y="1805983"/>
            <a:ext cx="4104548" cy="4624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0" y="798968"/>
            <a:ext cx="11682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数据预处理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89375" y="1399999"/>
            <a:ext cx="18313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数据清洗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07916" y="1880870"/>
            <a:ext cx="19050" cy="425259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595451" y="1385093"/>
            <a:ext cx="1245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降维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30868" y="1881351"/>
            <a:ext cx="394835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去除缺失数据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修改格式与逻辑错误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去除不需要的数据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关联性验证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1139733" y="4792191"/>
            <a:ext cx="3457575" cy="76200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>
            <p:custDataLst>
              <p:tags r:id="rId1"/>
            </p:custDataLst>
          </p:nvPr>
        </p:nvSpPr>
        <p:spPr>
          <a:xfrm rot="16200000">
            <a:off x="1263876" y="4753711"/>
            <a:ext cx="3122295" cy="86360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58678" y="3162146"/>
            <a:ext cx="1132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重要性（高）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734978" y="4485486"/>
            <a:ext cx="1322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缺失率（高）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30433" y="3512031"/>
            <a:ext cx="1685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养老院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其他数据表中获取补充缺失数据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去除字段并在结果中标明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0868" y="3512031"/>
            <a:ext cx="1379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通过计算补充缺失值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通过生活经验补充数据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20908" y="5133821"/>
            <a:ext cx="1475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重要性低，缺失率高，去除该字段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92768" y="5133821"/>
            <a:ext cx="1360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重要性低，缺失率低，简单补充数据即可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56010" y="1880870"/>
            <a:ext cx="304532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考虑维度本身的重要性、共线性以及其他排除关系，对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高维的数据进行降维处理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638189" y="3563671"/>
            <a:ext cx="1340485" cy="488315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运营类型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>
            <p:custDataLst>
              <p:tags r:id="rId3"/>
            </p:custDataLst>
          </p:nvPr>
        </p:nvSpPr>
        <p:spPr>
          <a:xfrm>
            <a:off x="9453654" y="3563671"/>
            <a:ext cx="1340485" cy="488315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房屋权属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>
            <p:custDataLst>
              <p:tags r:id="rId4"/>
            </p:custDataLst>
          </p:nvPr>
        </p:nvSpPr>
        <p:spPr>
          <a:xfrm>
            <a:off x="7640094" y="4307891"/>
            <a:ext cx="1340485" cy="488315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>
            <p:custDataLst>
              <p:tags r:id="rId5"/>
            </p:custDataLst>
          </p:nvPr>
        </p:nvSpPr>
        <p:spPr>
          <a:xfrm>
            <a:off x="9453654" y="4307891"/>
            <a:ext cx="1340485" cy="488315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9122819" y="3342056"/>
            <a:ext cx="95250" cy="3035935"/>
          </a:xfrm>
          <a:prstGeom prst="down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199019" y="5287061"/>
            <a:ext cx="159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降维处理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/>
          <p:cNvGraphicFramePr/>
          <p:nvPr>
            <p:custDataLst>
              <p:tags r:id="rId6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/>
        </p:nvSpPr>
        <p:spPr>
          <a:xfrm>
            <a:off x="698420" y="2704283"/>
            <a:ext cx="4576074" cy="36338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969" y="4141440"/>
            <a:ext cx="2863773" cy="75949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r="23498"/>
          <a:stretch>
            <a:fillRect/>
          </a:stretch>
        </p:blipFill>
        <p:spPr>
          <a:xfrm>
            <a:off x="1037590" y="3017520"/>
            <a:ext cx="3053715" cy="6496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6104" y="611556"/>
            <a:ext cx="10825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LDA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降维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>
            <a:off x="5955993" y="1288630"/>
            <a:ext cx="0" cy="5057140"/>
          </a:xfrm>
          <a:prstGeom prst="line">
            <a:avLst/>
          </a:prstGeom>
          <a:ln w="28575" cap="rnd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35790" y="1161807"/>
            <a:ext cx="4753054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数据使用：老人类型，年龄等级，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性别，等级等。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核心公式：</a:t>
            </a:r>
            <a:r>
              <a:rPr lang="en-US" altLang="zh-CN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n-US" altLang="zh-CN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w|d</a:t>
            </a:r>
            <a:r>
              <a:rPr lang="en-US" altLang="zh-CN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= p(</a:t>
            </a:r>
            <a:r>
              <a:rPr lang="en-US" altLang="zh-CN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w|t</a:t>
            </a:r>
            <a:r>
              <a:rPr lang="en-US" altLang="zh-CN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)*p(</a:t>
            </a:r>
            <a:r>
              <a:rPr lang="en-US" altLang="zh-CN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t|d</a:t>
            </a:r>
            <a:r>
              <a:rPr lang="en-US" altLang="zh-CN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/>
          <p:cNvGraphicFramePr/>
          <p:nvPr>
            <p:custDataLst>
              <p:tags r:id="rId4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矩形: 圆角 2"/>
          <p:cNvSpPr/>
          <p:nvPr/>
        </p:nvSpPr>
        <p:spPr>
          <a:xfrm>
            <a:off x="6719916" y="1159651"/>
            <a:ext cx="4576074" cy="15731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7434881" y="1620540"/>
            <a:ext cx="1229032" cy="414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老人类型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9344694" y="1597915"/>
            <a:ext cx="1229032" cy="414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年龄等级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7434881" y="2214274"/>
            <a:ext cx="1229032" cy="414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9344694" y="2214274"/>
            <a:ext cx="1229032" cy="414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37435" y="1183941"/>
            <a:ext cx="28161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入住人员类别信息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箭头: 下 24"/>
          <p:cNvSpPr/>
          <p:nvPr/>
        </p:nvSpPr>
        <p:spPr>
          <a:xfrm>
            <a:off x="8765473" y="2664399"/>
            <a:ext cx="237041" cy="565479"/>
          </a:xfrm>
          <a:prstGeom prst="downArrow">
            <a:avLst/>
          </a:prstGeom>
          <a:noFill/>
          <a:ln w="1587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7335952" y="3242387"/>
            <a:ext cx="3333123" cy="6563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数据集处理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7350021" y="4461345"/>
            <a:ext cx="3333133" cy="6563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求不同特征维度上的均值向量</a:t>
            </a:r>
            <a:endParaRPr lang="zh-CN" altLang="en-US" i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724" y="3937089"/>
            <a:ext cx="286537" cy="58526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473" y="5046612"/>
            <a:ext cx="286537" cy="585267"/>
          </a:xfrm>
          <a:prstGeom prst="rect">
            <a:avLst/>
          </a:prstGeom>
        </p:spPr>
      </p:pic>
      <p:sp>
        <p:nvSpPr>
          <p:cNvPr id="34" name="矩形: 圆角 33"/>
          <p:cNvSpPr/>
          <p:nvPr/>
        </p:nvSpPr>
        <p:spPr>
          <a:xfrm>
            <a:off x="7360696" y="5641905"/>
            <a:ext cx="3333129" cy="6563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计算特征值与特征向量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69" y="5247108"/>
            <a:ext cx="2863774" cy="797989"/>
          </a:xfrm>
          <a:prstGeom prst="rect">
            <a:avLst/>
          </a:prstGeom>
        </p:spPr>
      </p:pic>
      <p:sp>
        <p:nvSpPr>
          <p:cNvPr id="41" name="矩形: 圆角 40"/>
          <p:cNvSpPr/>
          <p:nvPr/>
        </p:nvSpPr>
        <p:spPr>
          <a:xfrm>
            <a:off x="7992760" y="3412298"/>
            <a:ext cx="1946787" cy="3650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数据集处理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37493" y="3996211"/>
            <a:ext cx="22712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类内分散度矩阵</a:t>
            </a:r>
            <a:endParaRPr lang="zh-CN" altLang="en-US" b="0" i="0" dirty="0">
              <a:solidFill>
                <a:schemeClr val="accent2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02513" y="5208480"/>
            <a:ext cx="31987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优化目标，</a:t>
            </a:r>
            <a:r>
              <a:rPr lang="zh-CN" altLang="en-US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组间差异</a:t>
            </a:r>
            <a:r>
              <a:rPr lang="zh-CN" alt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的值变大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>
            <a:off x="265471" y="1238865"/>
            <a:ext cx="11582400" cy="51521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表格 28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080141" y="712529"/>
            <a:ext cx="2031718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PCA,LDA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908984" y="1622322"/>
            <a:ext cx="2821858" cy="1602659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908984" y="4022840"/>
            <a:ext cx="2821858" cy="1602659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1076133" y="1877455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运营模式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2403487" y="1877455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房屋权属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076133" y="2516046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产证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403487" y="2510877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证照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076133" y="4348316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老人类型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2472312" y="4348316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年龄等级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76133" y="4986907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472312" y="4986907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5884231" y="2721994"/>
            <a:ext cx="1991189" cy="1434499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6350469" y="2844035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机构类别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6337938" y="3533950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人员类别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右 17"/>
          <p:cNvSpPr/>
          <p:nvPr/>
        </p:nvSpPr>
        <p:spPr>
          <a:xfrm rot="803270">
            <a:off x="4032506" y="2510877"/>
            <a:ext cx="1704117" cy="232323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箭头: 右 18"/>
          <p:cNvSpPr/>
          <p:nvPr/>
        </p:nvSpPr>
        <p:spPr>
          <a:xfrm rot="20149963">
            <a:off x="4032505" y="4232155"/>
            <a:ext cx="1704117" cy="232323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7861" y="3254578"/>
            <a:ext cx="22712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养老机构类别信息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67860" y="5653051"/>
            <a:ext cx="22712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入住人员类别信息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50143" y="4183296"/>
            <a:ext cx="227125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Apriori</a:t>
            </a:r>
            <a:endParaRPr lang="en-US" altLang="zh-CN" sz="2000" dirty="0" err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 rot="860456">
            <a:off x="4620576" y="2345888"/>
            <a:ext cx="227125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 rot="20173788">
            <a:off x="4684571" y="4146031"/>
            <a:ext cx="227125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LDA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8829368" y="1622322"/>
            <a:ext cx="2094771" cy="4003177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829368" y="2316746"/>
            <a:ext cx="2094771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将“养老机构类别信息“和”入住人员类别信息“进行降维，保留重要特征。然后将数据传送给下一单元进行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Apriori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进行数据关联度分析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2090885" y="1195274"/>
            <a:ext cx="3571875" cy="1834515"/>
          </a:xfrm>
          <a:prstGeom prst="roundRect">
            <a:avLst/>
          </a:prstGeom>
          <a:solidFill>
            <a:schemeClr val="accent1">
              <a:lumMod val="75000"/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288" y="1483564"/>
            <a:ext cx="1392555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床位数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4"/>
            </p:custDataLst>
          </p:nvPr>
        </p:nvSpPr>
        <p:spPr>
          <a:xfrm>
            <a:off x="3970803" y="1483564"/>
            <a:ext cx="1392555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占地面积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5"/>
            </p:custDataLst>
          </p:nvPr>
        </p:nvSpPr>
        <p:spPr>
          <a:xfrm>
            <a:off x="2390288" y="1976324"/>
            <a:ext cx="1392555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建筑面积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970803" y="1976324"/>
            <a:ext cx="1392555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绿化面积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390288" y="2495119"/>
            <a:ext cx="2973070" cy="434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养老机构硬件信息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左弧形箭头 13"/>
          <p:cNvSpPr/>
          <p:nvPr>
            <p:custDataLst>
              <p:tags r:id="rId8"/>
            </p:custDataLst>
          </p:nvPr>
        </p:nvSpPr>
        <p:spPr>
          <a:xfrm>
            <a:off x="476515" y="3031920"/>
            <a:ext cx="1541145" cy="2041525"/>
          </a:xfrm>
          <a:prstGeom prst="curvedRightArrow">
            <a:avLst/>
          </a:prstGeom>
          <a:solidFill>
            <a:schemeClr val="accent1">
              <a:lumMod val="75000"/>
              <a:alpha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圆柱形 14"/>
          <p:cNvSpPr/>
          <p:nvPr>
            <p:custDataLst>
              <p:tags r:id="rId9"/>
            </p:custDataLst>
          </p:nvPr>
        </p:nvSpPr>
        <p:spPr>
          <a:xfrm>
            <a:off x="629867" y="5696154"/>
            <a:ext cx="1234440" cy="760095"/>
          </a:xfrm>
          <a:prstGeom prst="can">
            <a:avLst/>
          </a:prstGeom>
          <a:solidFill>
            <a:schemeClr val="accent1">
              <a:lumMod val="75000"/>
              <a:alpha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topsis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2143903" y="3673044"/>
            <a:ext cx="3571875" cy="183451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2437908" y="3887674"/>
            <a:ext cx="1443990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运营模式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>
            <p:custDataLst>
              <p:tags r:id="rId12"/>
            </p:custDataLst>
          </p:nvPr>
        </p:nvSpPr>
        <p:spPr>
          <a:xfrm>
            <a:off x="4037473" y="3887674"/>
            <a:ext cx="1443990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证照情况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37908" y="4469969"/>
            <a:ext cx="1443990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房屋权属证明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>
            <p:custDataLst>
              <p:tags r:id="rId14"/>
            </p:custDataLst>
          </p:nvPr>
        </p:nvSpPr>
        <p:spPr>
          <a:xfrm>
            <a:off x="4037473" y="4469969"/>
            <a:ext cx="1443990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有无产证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2437908" y="4959554"/>
            <a:ext cx="2973070" cy="434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养老机构类别信息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柱形 21"/>
          <p:cNvSpPr/>
          <p:nvPr>
            <p:custDataLst>
              <p:tags r:id="rId16"/>
            </p:custDataLst>
          </p:nvPr>
        </p:nvSpPr>
        <p:spPr>
          <a:xfrm>
            <a:off x="6817831" y="4675709"/>
            <a:ext cx="1234440" cy="760095"/>
          </a:xfrm>
          <a:prstGeom prst="can">
            <a:avLst/>
          </a:prstGeom>
        </p:spPr>
        <p:style>
          <a:lnRef idx="0">
            <a:srgbClr val="FFFFFF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17"/>
            </p:custDataLst>
          </p:nvPr>
        </p:nvSpPr>
        <p:spPr>
          <a:xfrm>
            <a:off x="7803541" y="1203775"/>
            <a:ext cx="3571875" cy="1834515"/>
          </a:xfrm>
          <a:prstGeom prst="roundRect">
            <a:avLst/>
          </a:prstGeom>
          <a:solidFill>
            <a:srgbClr val="8497B0"/>
          </a:solidFill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18"/>
            </p:custDataLst>
          </p:nvPr>
        </p:nvSpPr>
        <p:spPr>
          <a:xfrm>
            <a:off x="8147711" y="1427295"/>
            <a:ext cx="1392555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老人类型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>
            <p:custDataLst>
              <p:tags r:id="rId19"/>
            </p:custDataLst>
          </p:nvPr>
        </p:nvSpPr>
        <p:spPr>
          <a:xfrm>
            <a:off x="9716796" y="1427295"/>
            <a:ext cx="1392555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>
            <p:custDataLst>
              <p:tags r:id="rId20"/>
            </p:custDataLst>
          </p:nvPr>
        </p:nvSpPr>
        <p:spPr>
          <a:xfrm>
            <a:off x="8147711" y="1925135"/>
            <a:ext cx="1392555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年龄等级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>
            <p:custDataLst>
              <p:tags r:id="rId21"/>
            </p:custDataLst>
          </p:nvPr>
        </p:nvSpPr>
        <p:spPr>
          <a:xfrm>
            <a:off x="9716796" y="1920055"/>
            <a:ext cx="1392555" cy="393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2"/>
            </p:custDataLst>
          </p:nvPr>
        </p:nvSpPr>
        <p:spPr>
          <a:xfrm>
            <a:off x="8236611" y="2483300"/>
            <a:ext cx="2872740" cy="390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入住人员类别信息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柱形 29"/>
          <p:cNvSpPr/>
          <p:nvPr>
            <p:custDataLst>
              <p:tags r:id="rId23"/>
            </p:custDataLst>
          </p:nvPr>
        </p:nvSpPr>
        <p:spPr>
          <a:xfrm>
            <a:off x="9571734" y="3466005"/>
            <a:ext cx="1234440" cy="760095"/>
          </a:xfrm>
          <a:prstGeom prst="can">
            <a:avLst/>
          </a:prstGeom>
          <a:solidFill>
            <a:srgbClr val="8497B0"/>
          </a:solidFill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LDA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下箭头 30"/>
          <p:cNvSpPr/>
          <p:nvPr>
            <p:custDataLst>
              <p:tags r:id="rId24"/>
            </p:custDataLst>
          </p:nvPr>
        </p:nvSpPr>
        <p:spPr>
          <a:xfrm>
            <a:off x="8771726" y="3224980"/>
            <a:ext cx="672465" cy="1450729"/>
          </a:xfrm>
          <a:prstGeom prst="downArrow">
            <a:avLst/>
          </a:prstGeom>
          <a:solidFill>
            <a:srgbClr val="8497B0"/>
          </a:solidFill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右箭头 31"/>
          <p:cNvSpPr/>
          <p:nvPr>
            <p:custDataLst>
              <p:tags r:id="rId25"/>
            </p:custDataLst>
          </p:nvPr>
        </p:nvSpPr>
        <p:spPr>
          <a:xfrm>
            <a:off x="5680546" y="5507559"/>
            <a:ext cx="2527935" cy="393065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8485976" y="4862399"/>
            <a:ext cx="2815590" cy="1611630"/>
            <a:chOff x="10524" y="5403"/>
            <a:chExt cx="2976" cy="1968"/>
          </a:xfrm>
          <a:solidFill>
            <a:schemeClr val="tx2">
              <a:lumMod val="40000"/>
              <a:lumOff val="60000"/>
              <a:alpha val="50000"/>
            </a:schemeClr>
          </a:solidFill>
        </p:grpSpPr>
        <p:sp>
          <p:nvSpPr>
            <p:cNvPr id="33" name="圆角矩形 32"/>
            <p:cNvSpPr/>
            <p:nvPr>
              <p:custDataLst>
                <p:tags r:id="rId26"/>
              </p:custDataLst>
            </p:nvPr>
          </p:nvSpPr>
          <p:spPr>
            <a:xfrm>
              <a:off x="10524" y="5403"/>
              <a:ext cx="2976" cy="1968"/>
            </a:xfrm>
            <a:prstGeom prst="roundRect">
              <a:avLst/>
            </a:prstGeom>
            <a:grpFill/>
          </p:spPr>
          <p:style>
            <a:lnRef idx="0">
              <a:srgbClr val="FFFFFF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7"/>
              </p:custDataLst>
            </p:nvPr>
          </p:nvSpPr>
          <p:spPr>
            <a:xfrm>
              <a:off x="10651" y="6799"/>
              <a:ext cx="2712" cy="41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Apriori</a:t>
              </a:r>
              <a:endParaRPr lang="zh-CN" altLang="en-US" sz="16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5" name="圆角矩形 34"/>
            <p:cNvSpPr/>
            <p:nvPr>
              <p:custDataLst>
                <p:tags r:id="rId28"/>
              </p:custDataLst>
            </p:nvPr>
          </p:nvSpPr>
          <p:spPr>
            <a:xfrm>
              <a:off x="10663" y="5542"/>
              <a:ext cx="1472" cy="48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机构类别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>
              <p:custDataLst>
                <p:tags r:id="rId29"/>
              </p:custDataLst>
            </p:nvPr>
          </p:nvSpPr>
          <p:spPr>
            <a:xfrm>
              <a:off x="11892" y="6191"/>
              <a:ext cx="1472" cy="48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人员类别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右弧形箭头 36"/>
            <p:cNvSpPr/>
            <p:nvPr>
              <p:custDataLst>
                <p:tags r:id="rId30"/>
              </p:custDataLst>
            </p:nvPr>
          </p:nvSpPr>
          <p:spPr>
            <a:xfrm>
              <a:off x="12324" y="5653"/>
              <a:ext cx="560" cy="519"/>
            </a:xfrm>
            <a:prstGeom prst="curvedLef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右弧形箭头 37"/>
            <p:cNvSpPr/>
            <p:nvPr>
              <p:custDataLst>
                <p:tags r:id="rId31"/>
              </p:custDataLst>
            </p:nvPr>
          </p:nvSpPr>
          <p:spPr>
            <a:xfrm rot="10620000">
              <a:off x="11119" y="6151"/>
              <a:ext cx="560" cy="519"/>
            </a:xfrm>
            <a:prstGeom prst="curvedLef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42" name="右箭头 41"/>
          <p:cNvSpPr/>
          <p:nvPr>
            <p:custDataLst>
              <p:tags r:id="rId32"/>
            </p:custDataLst>
          </p:nvPr>
        </p:nvSpPr>
        <p:spPr>
          <a:xfrm>
            <a:off x="2098405" y="5916499"/>
            <a:ext cx="6164686" cy="539750"/>
          </a:xfrm>
          <a:prstGeom prst="rightArrow">
            <a:avLst/>
          </a:prstGeom>
          <a:solidFill>
            <a:schemeClr val="accent1">
              <a:lumMod val="75000"/>
              <a:alpha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sort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下箭头 30"/>
          <p:cNvSpPr/>
          <p:nvPr>
            <p:custDataLst>
              <p:tags r:id="rId33"/>
            </p:custDataLst>
          </p:nvPr>
        </p:nvSpPr>
        <p:spPr>
          <a:xfrm rot="14343089">
            <a:off x="6263081" y="2465918"/>
            <a:ext cx="672465" cy="1574980"/>
          </a:xfrm>
          <a:prstGeom prst="downArrow">
            <a:avLst/>
          </a:prstGeom>
          <a:solidFill>
            <a:srgbClr val="8497B0"/>
          </a:solidFill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Title 6"/>
          <p:cNvSpPr txBox="1"/>
          <p:nvPr>
            <p:custDataLst>
              <p:tags r:id="rId2"/>
            </p:custDataLst>
          </p:nvPr>
        </p:nvSpPr>
        <p:spPr>
          <a:xfrm>
            <a:off x="1737087" y="685530"/>
            <a:ext cx="4152436" cy="57321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 fontScale="85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en-US" altLang="zh-CN" sz="2800" b="1" i="0" spc="200" noProof="0" dirty="0" err="1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Topsis</a:t>
            </a:r>
            <a:r>
              <a:rPr kumimoji="0" lang="zh-CN" altLang="en-US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养老机构综合评价</a:t>
            </a:r>
            <a:endParaRPr kumimoji="0" lang="zh-CN" altLang="zh-CN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5" name="图形 34" descr="山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3" y="514937"/>
            <a:ext cx="914400" cy="91440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70028" y="1509821"/>
          <a:ext cx="48037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970"/>
                <a:gridCol w="891540"/>
                <a:gridCol w="960755"/>
                <a:gridCol w="960755"/>
                <a:gridCol w="960755"/>
              </a:tblGrid>
              <a:tr h="335280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供应商名称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占地面积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建筑面积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绿化面积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入住人数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敬老院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老年公寓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470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36413" y="3457345"/>
          <a:ext cx="5263515" cy="1059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35"/>
                <a:gridCol w="814070"/>
                <a:gridCol w="878205"/>
                <a:gridCol w="876300"/>
                <a:gridCol w="876935"/>
                <a:gridCol w="877570"/>
              </a:tblGrid>
              <a:tr h="255905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供应商名称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占地面积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建筑面积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绿化面积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入住人数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综合评分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敬老院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en-US" altLang="zh-CN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zh-CN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en-US" altLang="zh-CN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44.39850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1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老年公寓</a:t>
                      </a:r>
                      <a:endParaRPr lang="zh-CN" altLang="en-US" sz="1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2300</a:t>
                      </a:r>
                      <a:endParaRPr lang="en-US" altLang="zh-CN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1300</a:t>
                      </a:r>
                      <a:endParaRPr lang="en-US" altLang="zh-CN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1800</a:t>
                      </a:r>
                      <a:endParaRPr lang="en-US" altLang="zh-CN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470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835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47.98448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箭头: 下 10"/>
          <p:cNvSpPr/>
          <p:nvPr/>
        </p:nvSpPr>
        <p:spPr>
          <a:xfrm>
            <a:off x="2551255" y="2557401"/>
            <a:ext cx="206477" cy="668593"/>
          </a:xfrm>
          <a:prstGeom prst="down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柱形 13"/>
          <p:cNvSpPr/>
          <p:nvPr/>
        </p:nvSpPr>
        <p:spPr>
          <a:xfrm>
            <a:off x="2984630" y="2583915"/>
            <a:ext cx="828675" cy="589280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topsis</a:t>
            </a:r>
            <a:endParaRPr lang="en-US" altLang="zh-CN" sz="16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13" y="4800803"/>
            <a:ext cx="3719195" cy="18522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539" y="4800802"/>
            <a:ext cx="3718560" cy="1852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875" y="514937"/>
            <a:ext cx="3181350" cy="6115050"/>
          </a:xfrm>
          <a:prstGeom prst="rect">
            <a:avLst/>
          </a:prstGeom>
        </p:spPr>
      </p:pic>
      <p:sp>
        <p:nvSpPr>
          <p:cNvPr id="5" name="箭头: 下 4"/>
          <p:cNvSpPr/>
          <p:nvPr/>
        </p:nvSpPr>
        <p:spPr>
          <a:xfrm rot="16200000">
            <a:off x="7034689" y="1902619"/>
            <a:ext cx="246175" cy="1750356"/>
          </a:xfrm>
          <a:prstGeom prst="down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07423" y="2336234"/>
            <a:ext cx="12645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页面展示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104" y="611556"/>
            <a:ext cx="10825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Apriori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关联分析算法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5788844" y="1302487"/>
            <a:ext cx="0" cy="5057140"/>
          </a:xfrm>
          <a:prstGeom prst="line">
            <a:avLst/>
          </a:prstGeom>
          <a:ln w="28575" cap="rnd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80827" y="1810125"/>
            <a:ext cx="475305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数据使用：机构类别，人员类别等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min_support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置信度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min_confident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/>
          <p:cNvGraphicFramePr/>
          <p:nvPr>
            <p:custDataLst>
              <p:tags r:id="rId2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矩形: 圆角 2"/>
          <p:cNvSpPr/>
          <p:nvPr/>
        </p:nvSpPr>
        <p:spPr>
          <a:xfrm>
            <a:off x="6230688" y="1352056"/>
            <a:ext cx="2814990" cy="990518"/>
          </a:xfrm>
          <a:prstGeom prst="round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6367993" y="1646643"/>
            <a:ext cx="1229032" cy="414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机构类别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7683716" y="1646643"/>
            <a:ext cx="1229032" cy="414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人员类别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箭头: 下 24"/>
          <p:cNvSpPr/>
          <p:nvPr/>
        </p:nvSpPr>
        <p:spPr>
          <a:xfrm>
            <a:off x="6787124" y="2403189"/>
            <a:ext cx="237041" cy="565479"/>
          </a:xfrm>
          <a:prstGeom prst="downArrow">
            <a:avLst/>
          </a:prstGeom>
          <a:noFill/>
          <a:ln w="1587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6223542" y="3063911"/>
            <a:ext cx="1875645" cy="656304"/>
          </a:xfrm>
          <a:prstGeom prst="round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确定数据集中所包含的项集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25" y="3841128"/>
            <a:ext cx="286537" cy="58526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507" y="5134359"/>
            <a:ext cx="286537" cy="5852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18364" y="1336588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Apriori</a:t>
            </a:r>
            <a:endPara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96358" y="1335110"/>
            <a:ext cx="128802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输入数据集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223542" y="4420531"/>
            <a:ext cx="1875645" cy="656304"/>
          </a:xfrm>
          <a:prstGeom prst="round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扫描，进行第一次迭代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223541" y="5726384"/>
            <a:ext cx="1875645" cy="656304"/>
          </a:xfrm>
          <a:prstGeom prst="round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设定最小支持度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33882" y="5726384"/>
            <a:ext cx="286537" cy="585267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9255115" y="5709214"/>
            <a:ext cx="1875645" cy="656304"/>
          </a:xfrm>
          <a:prstGeom prst="round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对比支持度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49668" y="5123947"/>
            <a:ext cx="286537" cy="585267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9255115" y="4420603"/>
            <a:ext cx="1875645" cy="656304"/>
          </a:xfrm>
          <a:prstGeom prst="round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设置最小置信度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9255113" y="3090569"/>
            <a:ext cx="1875645" cy="656304"/>
          </a:xfrm>
          <a:prstGeom prst="round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返回强相关关联表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49668" y="3746873"/>
            <a:ext cx="286537" cy="5852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12841" y="2434266"/>
            <a:ext cx="286537" cy="585267"/>
          </a:xfrm>
          <a:prstGeom prst="rect">
            <a:avLst/>
          </a:prstGeom>
        </p:spPr>
      </p:pic>
      <p:sp>
        <p:nvSpPr>
          <p:cNvPr id="19" name="矩形: 圆角 18"/>
          <p:cNvSpPr/>
          <p:nvPr/>
        </p:nvSpPr>
        <p:spPr>
          <a:xfrm>
            <a:off x="9159180" y="1352055"/>
            <a:ext cx="1971577" cy="990518"/>
          </a:xfrm>
          <a:prstGeom prst="round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336204" y="2576052"/>
            <a:ext cx="75165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9578419" y="1405848"/>
            <a:ext cx="1229032" cy="414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9487164" y="1880036"/>
            <a:ext cx="1411542" cy="414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供应商名称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56957" y="3924495"/>
            <a:ext cx="125351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单独扫描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10474" y="5505944"/>
            <a:ext cx="9885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2" y="4552542"/>
            <a:ext cx="4626316" cy="183014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/>
          <a:srcRect t="9433" r="7246"/>
          <a:stretch>
            <a:fillRect/>
          </a:stretch>
        </p:blipFill>
        <p:spPr>
          <a:xfrm>
            <a:off x="535476" y="3337683"/>
            <a:ext cx="4433418" cy="10449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265471" y="1082622"/>
            <a:ext cx="11621729" cy="5415426"/>
          </a:xfrm>
          <a:prstGeom prst="round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表格 28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矩形: 圆角 15"/>
          <p:cNvSpPr/>
          <p:nvPr>
            <p:custDataLst>
              <p:tags r:id="rId2"/>
            </p:custDataLst>
          </p:nvPr>
        </p:nvSpPr>
        <p:spPr>
          <a:xfrm>
            <a:off x="7958641" y="3147903"/>
            <a:ext cx="1835626" cy="1120208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80104" y="3218543"/>
            <a:ext cx="1660228" cy="337185"/>
          </a:xfrm>
          <a:prstGeom prst="rect">
            <a:avLst/>
          </a:prstGeom>
          <a:noFill/>
          <a:ln w="38100">
            <a:solidFill>
              <a:srgbClr val="7F7F7F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分析模型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2432562" y="1573161"/>
            <a:ext cx="0" cy="4434349"/>
          </a:xfrm>
          <a:prstGeom prst="line">
            <a:avLst/>
          </a:prstGeom>
          <a:ln w="285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3"/>
          <p:cNvSpPr/>
          <p:nvPr>
            <p:custDataLst>
              <p:tags r:id="rId5"/>
            </p:custDataLst>
          </p:nvPr>
        </p:nvSpPr>
        <p:spPr>
          <a:xfrm>
            <a:off x="2698232" y="1935904"/>
            <a:ext cx="1085831" cy="533809"/>
          </a:xfrm>
          <a:prstGeom prst="roundRect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  <a:sym typeface="+mn-ea"/>
              </a:rPr>
              <a:t>计算重要程度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  <a:sym typeface="+mn-ea"/>
            </a:endParaRPr>
          </a:p>
        </p:txBody>
      </p:sp>
      <p:sp>
        <p:nvSpPr>
          <p:cNvPr id="28" name="圆角矩形 1"/>
          <p:cNvSpPr/>
          <p:nvPr>
            <p:custDataLst>
              <p:tags r:id="rId6"/>
            </p:custDataLst>
          </p:nvPr>
        </p:nvSpPr>
        <p:spPr>
          <a:xfrm>
            <a:off x="2671276" y="3230788"/>
            <a:ext cx="1120365" cy="502929"/>
          </a:xfrm>
          <a:prstGeom prst="roundRect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建立判断矩阵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6"/>
          <p:cNvSpPr/>
          <p:nvPr>
            <p:custDataLst>
              <p:tags r:id="rId7"/>
            </p:custDataLst>
          </p:nvPr>
        </p:nvSpPr>
        <p:spPr>
          <a:xfrm>
            <a:off x="2698232" y="4387157"/>
            <a:ext cx="1035025" cy="514777"/>
          </a:xfrm>
          <a:prstGeom prst="roundRect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矩阵一致性检验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圆角矩形 7"/>
          <p:cNvSpPr/>
          <p:nvPr>
            <p:custDataLst>
              <p:tags r:id="rId8"/>
            </p:custDataLst>
          </p:nvPr>
        </p:nvSpPr>
        <p:spPr>
          <a:xfrm>
            <a:off x="2685818" y="5493024"/>
            <a:ext cx="1085832" cy="461666"/>
          </a:xfrm>
          <a:prstGeom prst="roundRect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权重计算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圆角矩形 3"/>
          <p:cNvSpPr/>
          <p:nvPr>
            <p:custDataLst>
              <p:tags r:id="rId9"/>
            </p:custDataLst>
          </p:nvPr>
        </p:nvSpPr>
        <p:spPr>
          <a:xfrm>
            <a:off x="6134747" y="1927939"/>
            <a:ext cx="1193782" cy="585528"/>
          </a:xfrm>
          <a:prstGeom prst="roundRect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建立矩阵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圆角矩形 1"/>
          <p:cNvSpPr/>
          <p:nvPr>
            <p:custDataLst>
              <p:tags r:id="rId10"/>
            </p:custDataLst>
          </p:nvPr>
        </p:nvSpPr>
        <p:spPr>
          <a:xfrm>
            <a:off x="6135241" y="3186261"/>
            <a:ext cx="1193269" cy="578914"/>
          </a:xfrm>
          <a:prstGeom prst="roundRect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列归一化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11"/>
            </p:custDataLst>
          </p:nvPr>
        </p:nvSpPr>
        <p:spPr>
          <a:xfrm>
            <a:off x="6138754" y="4356757"/>
            <a:ext cx="1204474" cy="545177"/>
          </a:xfrm>
          <a:prstGeom prst="roundRect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计算得分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圆角矩形 7"/>
          <p:cNvSpPr/>
          <p:nvPr>
            <p:custDataLst>
              <p:tags r:id="rId12"/>
            </p:custDataLst>
          </p:nvPr>
        </p:nvSpPr>
        <p:spPr>
          <a:xfrm>
            <a:off x="6168191" y="5416136"/>
            <a:ext cx="1175037" cy="545177"/>
          </a:xfrm>
          <a:prstGeom prst="roundRect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结果归一化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箭头: 下 2"/>
          <p:cNvSpPr/>
          <p:nvPr>
            <p:custDataLst>
              <p:tags r:id="rId13"/>
            </p:custDataLst>
          </p:nvPr>
        </p:nvSpPr>
        <p:spPr>
          <a:xfrm>
            <a:off x="3134937" y="2608676"/>
            <a:ext cx="211896" cy="444020"/>
          </a:xfrm>
          <a:prstGeom prst="downArrow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箭头: 下 38"/>
          <p:cNvSpPr/>
          <p:nvPr>
            <p:custDataLst>
              <p:tags r:id="rId14"/>
            </p:custDataLst>
          </p:nvPr>
        </p:nvSpPr>
        <p:spPr>
          <a:xfrm>
            <a:off x="3098809" y="3821330"/>
            <a:ext cx="216739" cy="385978"/>
          </a:xfrm>
          <a:prstGeom prst="downArrow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0" name="箭头: 下 39"/>
          <p:cNvSpPr/>
          <p:nvPr>
            <p:custDataLst>
              <p:tags r:id="rId15"/>
            </p:custDataLst>
          </p:nvPr>
        </p:nvSpPr>
        <p:spPr>
          <a:xfrm>
            <a:off x="3051410" y="5033919"/>
            <a:ext cx="241559" cy="320142"/>
          </a:xfrm>
          <a:prstGeom prst="downArrow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1" name="箭头: 下 40"/>
          <p:cNvSpPr/>
          <p:nvPr>
            <p:custDataLst>
              <p:tags r:id="rId16"/>
            </p:custDataLst>
          </p:nvPr>
        </p:nvSpPr>
        <p:spPr>
          <a:xfrm>
            <a:off x="6646270" y="2698076"/>
            <a:ext cx="211896" cy="444020"/>
          </a:xfrm>
          <a:prstGeom prst="downArrow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2" name="箭头: 下 41"/>
          <p:cNvSpPr/>
          <p:nvPr>
            <p:custDataLst>
              <p:tags r:id="rId17"/>
            </p:custDataLst>
          </p:nvPr>
        </p:nvSpPr>
        <p:spPr>
          <a:xfrm>
            <a:off x="6646270" y="3897537"/>
            <a:ext cx="216739" cy="385978"/>
          </a:xfrm>
          <a:prstGeom prst="downArrow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3" name="箭头: 下 42"/>
          <p:cNvSpPr/>
          <p:nvPr>
            <p:custDataLst>
              <p:tags r:id="rId18"/>
            </p:custDataLst>
          </p:nvPr>
        </p:nvSpPr>
        <p:spPr>
          <a:xfrm>
            <a:off x="6655766" y="4993285"/>
            <a:ext cx="235130" cy="344055"/>
          </a:xfrm>
          <a:prstGeom prst="downArrow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883537" y="1927939"/>
            <a:ext cx="1871561" cy="1363758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t="1601"/>
          <a:stretch>
            <a:fillRect/>
          </a:stretch>
        </p:blipFill>
        <p:spPr>
          <a:xfrm>
            <a:off x="3997590" y="4521455"/>
            <a:ext cx="1847857" cy="134507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46" name="文本框 45"/>
          <p:cNvSpPr txBox="1"/>
          <p:nvPr>
            <p:custDataLst>
              <p:tags r:id="rId23"/>
            </p:custDataLst>
          </p:nvPr>
        </p:nvSpPr>
        <p:spPr>
          <a:xfrm>
            <a:off x="7915336" y="1806763"/>
            <a:ext cx="1844102" cy="1014730"/>
          </a:xfrm>
          <a:prstGeom prst="rect">
            <a:avLst/>
          </a:prstGeom>
          <a:noFill/>
          <a:ln w="9525"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因为指标类型都是极大型</a:t>
            </a:r>
            <a:r>
              <a:rPr lang="en-US" altLang="zh-CN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,</a:t>
            </a:r>
            <a:r>
              <a:rPr lang="zh-CN" altLang="en-US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所以不做正向化处理</a:t>
            </a:r>
            <a:r>
              <a:rPr lang="en-US" altLang="zh-CN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,</a:t>
            </a:r>
            <a:r>
              <a:rPr lang="zh-CN" altLang="en-US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为了消去不同指标量纲的影响</a:t>
            </a:r>
            <a:r>
              <a:rPr lang="en-US" altLang="zh-CN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,</a:t>
            </a:r>
            <a:r>
              <a:rPr lang="zh-CN" altLang="en-US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对矩阵进行标准化</a:t>
            </a:r>
            <a:r>
              <a:rPr lang="en-US" altLang="zh-CN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(</a:t>
            </a:r>
            <a:r>
              <a:rPr lang="zh-CN" altLang="en-US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列归一化</a:t>
            </a:r>
            <a:r>
              <a:rPr lang="en-US" altLang="zh-CN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)</a:t>
            </a:r>
            <a:r>
              <a:rPr lang="zh-CN" altLang="en-US" sz="1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处理</a:t>
            </a:r>
            <a:endParaRPr lang="zh-CN" altLang="en-US" sz="1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仿宋" panose="02010600040101010101" charset="-122"/>
            </a:endParaRPr>
          </a:p>
        </p:txBody>
      </p:sp>
      <p:graphicFrame>
        <p:nvGraphicFramePr>
          <p:cNvPr id="47" name="对象 -2147482621"/>
          <p:cNvGraphicFramePr/>
          <p:nvPr>
            <p:custDataLst>
              <p:tags r:id="rId24"/>
            </p:custDataLst>
          </p:nvPr>
        </p:nvGraphicFramePr>
        <p:xfrm>
          <a:off x="8003535" y="3376584"/>
          <a:ext cx="929316" cy="77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" r:id="rId25" imgW="2901950" imgH="1875790" progId="Equation.DSMT4">
                  <p:embed/>
                </p:oleObj>
              </mc:Choice>
              <mc:Fallback>
                <p:oleObj name="" r:id="rId25" imgW="2901950" imgH="1875790" progId="Equation.DSMT4">
                  <p:embed/>
                  <p:pic>
                    <p:nvPicPr>
                      <p:cNvPr id="0" name="对象 -214748262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003535" y="3376584"/>
                        <a:ext cx="929316" cy="77718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文本框 47"/>
          <p:cNvSpPr txBox="1"/>
          <p:nvPr>
            <p:custDataLst>
              <p:tags r:id="rId27"/>
            </p:custDataLst>
          </p:nvPr>
        </p:nvSpPr>
        <p:spPr>
          <a:xfrm>
            <a:off x="8909100" y="3307309"/>
            <a:ext cx="8772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9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对其标准化的矩阵为</a:t>
            </a:r>
            <a:r>
              <a:rPr lang="en-US" altLang="zh-CN" sz="9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Z,Z</a:t>
            </a:r>
            <a:r>
              <a:rPr lang="zh-CN" altLang="en-US" sz="9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中的每一个元素为</a:t>
            </a:r>
            <a:r>
              <a:rPr lang="en-US" altLang="zh-CN" sz="9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:</a:t>
            </a:r>
            <a:endParaRPr lang="en-US" altLang="zh-CN" sz="9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仿宋" panose="02010600040101010101" charset="-122"/>
            </a:endParaRPr>
          </a:p>
        </p:txBody>
      </p:sp>
      <p:graphicFrame>
        <p:nvGraphicFramePr>
          <p:cNvPr id="49" name="对象 -2147482610"/>
          <p:cNvGraphicFramePr/>
          <p:nvPr>
            <p:custDataLst>
              <p:tags r:id="rId28"/>
            </p:custDataLst>
          </p:nvPr>
        </p:nvGraphicFramePr>
        <p:xfrm>
          <a:off x="8999680" y="3871235"/>
          <a:ext cx="798546" cy="34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9" imgW="2275840" imgH="739140" progId="Equation.DSMT4">
                  <p:embed/>
                </p:oleObj>
              </mc:Choice>
              <mc:Fallback>
                <p:oleObj name="" r:id="rId29" imgW="2275840" imgH="739140" progId="Equation.DSMT4">
                  <p:embed/>
                  <p:pic>
                    <p:nvPicPr>
                      <p:cNvPr id="0" name="对象 -2147482610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8999680" y="3871235"/>
                        <a:ext cx="798546" cy="34476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-2147482613"/>
          <p:cNvGraphicFramePr/>
          <p:nvPr>
            <p:custDataLst>
              <p:tags r:id="rId31"/>
            </p:custDataLst>
          </p:nvPr>
        </p:nvGraphicFramePr>
        <p:xfrm>
          <a:off x="8116940" y="5000706"/>
          <a:ext cx="720447" cy="601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2" imgW="1015365" imgH="906780" progId="Equation.DSMT4">
                  <p:embed/>
                </p:oleObj>
              </mc:Choice>
              <mc:Fallback>
                <p:oleObj name="" r:id="rId32" imgW="1015365" imgH="906780" progId="Equation.DSMT4">
                  <p:embed/>
                  <p:pic>
                    <p:nvPicPr>
                      <p:cNvPr id="0" name="对象 -2147482613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116940" y="5000706"/>
                        <a:ext cx="720447" cy="60189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文本框 50"/>
          <p:cNvSpPr txBox="1"/>
          <p:nvPr>
            <p:custDataLst>
              <p:tags r:id="rId34"/>
            </p:custDataLst>
          </p:nvPr>
        </p:nvSpPr>
        <p:spPr>
          <a:xfrm>
            <a:off x="7665972" y="5712636"/>
            <a:ext cx="2859568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根据</a:t>
            </a:r>
            <a:r>
              <a:rPr lang="en-US" altLang="zh-CN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TOPSIS</a:t>
            </a:r>
            <a:r>
              <a:rPr lang="zh-CN" altLang="en-US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法</a:t>
            </a:r>
            <a:r>
              <a:rPr lang="en-US" altLang="zh-CN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,</a:t>
            </a:r>
            <a:r>
              <a:rPr lang="zh-CN" altLang="en-US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可知得分越低越优</a:t>
            </a:r>
            <a:r>
              <a:rPr lang="en-US" altLang="zh-CN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rPr>
              <a:t>.</a:t>
            </a:r>
            <a:endParaRPr lang="en-US" altLang="zh-CN" sz="14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" name="table"/>
          <p:cNvPicPr/>
          <p:nvPr/>
        </p:nvPicPr>
        <p:blipFill>
          <a:blip r:embed="rId2"/>
          <a:stretch>
            <a:fillRect/>
          </a:stretch>
        </p:blipFill>
        <p:spPr>
          <a:xfrm>
            <a:off x="1679610" y="742454"/>
            <a:ext cx="1868128" cy="1960408"/>
          </a:xfrm>
          <a:prstGeom prst="rect">
            <a:avLst/>
          </a:prstGeom>
        </p:spPr>
      </p:pic>
      <p:sp>
        <p:nvSpPr>
          <p:cNvPr id="6" name="右箭头 11"/>
          <p:cNvSpPr/>
          <p:nvPr/>
        </p:nvSpPr>
        <p:spPr>
          <a:xfrm>
            <a:off x="3813722" y="1537863"/>
            <a:ext cx="810017" cy="46915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scan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table"/>
          <p:cNvPicPr/>
          <p:nvPr/>
        </p:nvPicPr>
        <p:blipFill>
          <a:blip r:embed="rId3"/>
          <a:stretch>
            <a:fillRect/>
          </a:stretch>
        </p:blipFill>
        <p:spPr>
          <a:xfrm>
            <a:off x="4905291" y="742453"/>
            <a:ext cx="1868128" cy="1960409"/>
          </a:xfrm>
          <a:prstGeom prst="rect">
            <a:avLst/>
          </a:prstGeom>
        </p:spPr>
      </p:pic>
      <p:sp>
        <p:nvSpPr>
          <p:cNvPr id="12" name="右箭头 13"/>
          <p:cNvSpPr/>
          <p:nvPr/>
        </p:nvSpPr>
        <p:spPr>
          <a:xfrm>
            <a:off x="7067635" y="1568447"/>
            <a:ext cx="810017" cy="46915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4" name="table"/>
          <p:cNvPicPr/>
          <p:nvPr/>
        </p:nvPicPr>
        <p:blipFill>
          <a:blip r:embed="rId4"/>
          <a:stretch>
            <a:fillRect/>
          </a:stretch>
        </p:blipFill>
        <p:spPr>
          <a:xfrm>
            <a:off x="8081503" y="742453"/>
            <a:ext cx="1868128" cy="1960409"/>
          </a:xfrm>
          <a:prstGeom prst="rect">
            <a:avLst/>
          </a:prstGeom>
        </p:spPr>
      </p:pic>
      <p:sp>
        <p:nvSpPr>
          <p:cNvPr id="16" name="右弧形箭头 15"/>
          <p:cNvSpPr/>
          <p:nvPr/>
        </p:nvSpPr>
        <p:spPr>
          <a:xfrm>
            <a:off x="10473563" y="1803026"/>
            <a:ext cx="860201" cy="1633674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7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8329596" y="2888185"/>
            <a:ext cx="1620035" cy="1633674"/>
          </a:xfrm>
          <a:prstGeom prst="rect">
            <a:avLst/>
          </a:prstGeom>
        </p:spPr>
      </p:pic>
      <p:sp>
        <p:nvSpPr>
          <p:cNvPr id="18" name="左箭头 18"/>
          <p:cNvSpPr/>
          <p:nvPr/>
        </p:nvSpPr>
        <p:spPr>
          <a:xfrm>
            <a:off x="7128286" y="3436700"/>
            <a:ext cx="860201" cy="418891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table"/>
          <p:cNvPicPr/>
          <p:nvPr/>
        </p:nvPicPr>
        <p:blipFill>
          <a:blip r:embed="rId6"/>
          <a:stretch>
            <a:fillRect/>
          </a:stretch>
        </p:blipFill>
        <p:spPr>
          <a:xfrm>
            <a:off x="4973419" y="2871330"/>
            <a:ext cx="1800000" cy="1620000"/>
          </a:xfrm>
          <a:prstGeom prst="rect">
            <a:avLst/>
          </a:prstGeom>
        </p:spPr>
      </p:pic>
      <p:pic>
        <p:nvPicPr>
          <p:cNvPr id="23" name="table"/>
          <p:cNvPicPr/>
          <p:nvPr/>
        </p:nvPicPr>
        <p:blipFill>
          <a:blip r:embed="rId7"/>
          <a:stretch>
            <a:fillRect/>
          </a:stretch>
        </p:blipFill>
        <p:spPr>
          <a:xfrm>
            <a:off x="8689918" y="4837808"/>
            <a:ext cx="1259712" cy="1440000"/>
          </a:xfrm>
          <a:prstGeom prst="rect">
            <a:avLst/>
          </a:prstGeom>
        </p:spPr>
      </p:pic>
      <p:sp>
        <p:nvSpPr>
          <p:cNvPr id="26" name="左弧形箭头 22"/>
          <p:cNvSpPr/>
          <p:nvPr/>
        </p:nvSpPr>
        <p:spPr>
          <a:xfrm>
            <a:off x="7087122" y="4228192"/>
            <a:ext cx="860200" cy="1657671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342588" y="2678508"/>
            <a:ext cx="2519817" cy="2314371"/>
            <a:chOff x="2302" y="4300"/>
            <a:chExt cx="3565" cy="3315"/>
          </a:xfrm>
          <a:solidFill>
            <a:schemeClr val="bg1">
              <a:lumMod val="95000"/>
            </a:schemeClr>
          </a:solidFill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2" y="4300"/>
              <a:ext cx="3565" cy="2962"/>
            </a:xfrm>
            <a:prstGeom prst="rect">
              <a:avLst/>
            </a:prstGeom>
            <a:grpFill/>
          </p:spPr>
        </p:pic>
        <p:sp>
          <p:nvSpPr>
            <p:cNvPr id="30" name="文本框 24"/>
            <p:cNvSpPr txBox="1"/>
            <p:nvPr/>
          </p:nvSpPr>
          <p:spPr>
            <a:xfrm>
              <a:off x="2968" y="7044"/>
              <a:ext cx="2235" cy="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人员类别和机构类别关联度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4" name="Title 6"/>
          <p:cNvSpPr txBox="1"/>
          <p:nvPr>
            <p:custDataLst>
              <p:tags r:id="rId9"/>
            </p:custDataLst>
          </p:nvPr>
        </p:nvSpPr>
        <p:spPr>
          <a:xfrm>
            <a:off x="1491282" y="5355638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en-US" altLang="zh-CN" sz="2800" b="1" i="0" spc="200" noProof="0" dirty="0" err="1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Apriori</a:t>
            </a:r>
            <a:r>
              <a:rPr lang="zh-CN" altLang="en-US" sz="2800" b="1" spc="20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关联计算</a:t>
            </a:r>
            <a:endParaRPr kumimoji="0" lang="zh-CN" altLang="zh-CN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5" name="图形 34" descr="山 纯色填充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61" y="505606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2105220" y="1351367"/>
            <a:ext cx="2088232" cy="414046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369306" y="2395483"/>
            <a:ext cx="1648291" cy="104411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rmAutofit/>
          </a:bodyPr>
          <a:lstStyle/>
          <a:p>
            <a:pPr algn="r"/>
            <a:r>
              <a:rPr lang="zh-CN" altLang="en-US" sz="5400" b="1" spc="300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  <a:endParaRPr lang="zh-CN" altLang="en-US" sz="5400" b="1" spc="300" dirty="0">
              <a:solidFill>
                <a:srgbClr val="7784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1257071" y="1711407"/>
            <a:ext cx="1696298" cy="40011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>
            <a:normAutofit lnSpcReduction="10000"/>
          </a:bodyPr>
          <a:lstStyle/>
          <a:p>
            <a:r>
              <a:rPr lang="en-US" altLang="zh-CN" sz="2000" b="1" spc="300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CONTENT</a:t>
            </a:r>
            <a:endParaRPr lang="en-US" altLang="zh-CN" sz="2000" b="1" spc="300" dirty="0">
              <a:solidFill>
                <a:srgbClr val="7784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 bwMode="auto">
          <a:xfrm>
            <a:off x="3851413" y="3367591"/>
            <a:ext cx="684076" cy="72008"/>
          </a:xfrm>
          <a:prstGeom prst="rect">
            <a:avLst/>
          </a:prstGeom>
          <a:solidFill>
            <a:srgbClr val="778495"/>
          </a:solidFill>
          <a:ln w="19050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499704" y="1391900"/>
            <a:ext cx="655949" cy="707886"/>
          </a:xfrm>
          <a:prstGeom prst="rect">
            <a:avLst/>
          </a:prstGeom>
          <a:noFill/>
        </p:spPr>
        <p:txBody>
          <a:bodyPr wrap="none" anchor="ctr">
            <a:normAutofit lnSpcReduction="10000"/>
          </a:bodyPr>
          <a:lstStyle/>
          <a:p>
            <a:r>
              <a:rPr lang="en-US" altLang="zh-CN" sz="4000" b="1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4000" b="1">
              <a:solidFill>
                <a:srgbClr val="7784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6340452" y="1711407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2700" b="1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作品概述</a:t>
            </a:r>
            <a:endParaRPr lang="zh-CN" altLang="en-US" sz="2700" b="1" dirty="0">
              <a:solidFill>
                <a:srgbClr val="7784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514309" y="2276024"/>
            <a:ext cx="718466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b="1">
                <a:solidFill>
                  <a:srgbClr val="778495"/>
                </a:solidFill>
              </a:rPr>
              <a:t>02</a:t>
            </a:r>
            <a:endParaRPr lang="en-US" altLang="zh-CN" sz="4000" b="1">
              <a:solidFill>
                <a:srgbClr val="778495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5514309" y="3087124"/>
            <a:ext cx="73289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b="1" dirty="0">
                <a:solidFill>
                  <a:srgbClr val="778495"/>
                </a:solidFill>
              </a:rPr>
              <a:t>03</a:t>
            </a:r>
            <a:endParaRPr lang="en-US" altLang="zh-CN" sz="4000" b="1" dirty="0">
              <a:solidFill>
                <a:srgbClr val="77849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5515912" y="3938269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b="1" dirty="0">
                <a:solidFill>
                  <a:srgbClr val="778495"/>
                </a:solidFill>
              </a:rPr>
              <a:t>04</a:t>
            </a:r>
            <a:endParaRPr lang="en-US" altLang="zh-CN" sz="4000" b="1" dirty="0">
              <a:solidFill>
                <a:srgbClr val="778495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6340452" y="2508184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2700" b="1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痛点分析</a:t>
            </a:r>
            <a:endParaRPr lang="zh-CN" altLang="en-US" sz="2700" b="1">
              <a:solidFill>
                <a:srgbClr val="7784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5530184" y="4784048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b="1" dirty="0">
                <a:solidFill>
                  <a:srgbClr val="778495"/>
                </a:solidFill>
              </a:rPr>
              <a:t>05</a:t>
            </a:r>
            <a:endParaRPr lang="en-US" altLang="zh-CN" sz="4000" b="1" dirty="0">
              <a:solidFill>
                <a:srgbClr val="77849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6340452" y="3353985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2700" b="1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数据使用</a:t>
            </a:r>
            <a:endParaRPr lang="zh-CN" altLang="en-US" sz="2700" b="1" dirty="0">
              <a:solidFill>
                <a:srgbClr val="7784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6340452" y="4199786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2700" b="1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解决方案</a:t>
            </a:r>
            <a:endParaRPr lang="zh-CN" altLang="en-US" sz="2700" b="1" dirty="0">
              <a:solidFill>
                <a:srgbClr val="7784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4"/>
            </p:custDataLst>
          </p:nvPr>
        </p:nvSpPr>
        <p:spPr>
          <a:xfrm>
            <a:off x="6340452" y="5048819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2700" b="1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作品成果与价值</a:t>
            </a:r>
            <a:endParaRPr lang="zh-CN" altLang="en-US" sz="2700" b="1" dirty="0">
              <a:solidFill>
                <a:srgbClr val="7784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5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Title 6"/>
          <p:cNvSpPr txBox="1"/>
          <p:nvPr>
            <p:custDataLst>
              <p:tags r:id="rId2"/>
            </p:custDataLst>
          </p:nvPr>
        </p:nvSpPr>
        <p:spPr>
          <a:xfrm>
            <a:off x="1737087" y="685530"/>
            <a:ext cx="3936126" cy="57321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 fontScale="700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根据入住人员信息推荐养老院</a:t>
            </a:r>
            <a:endParaRPr kumimoji="0" lang="zh-CN" altLang="en-US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5" name="图形 34" descr="山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3" y="514937"/>
            <a:ext cx="914400" cy="91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-1" r="10605"/>
          <a:stretch>
            <a:fillRect/>
          </a:stretch>
        </p:blipFill>
        <p:spPr>
          <a:xfrm>
            <a:off x="226756" y="3334611"/>
            <a:ext cx="2890070" cy="8550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271" y="1429337"/>
            <a:ext cx="2731770" cy="1137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271" y="3154859"/>
            <a:ext cx="2748280" cy="1036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rcRect r="3973"/>
          <a:stretch>
            <a:fillRect/>
          </a:stretch>
        </p:blipFill>
        <p:spPr>
          <a:xfrm>
            <a:off x="4008271" y="4848673"/>
            <a:ext cx="2731770" cy="984885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 rot="18363509">
            <a:off x="3040624" y="2934580"/>
            <a:ext cx="618362" cy="188949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/>
          <p:cNvSpPr/>
          <p:nvPr/>
        </p:nvSpPr>
        <p:spPr>
          <a:xfrm>
            <a:off x="3162005" y="3711372"/>
            <a:ext cx="406397" cy="185286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/>
          <p:cNvSpPr/>
          <p:nvPr/>
        </p:nvSpPr>
        <p:spPr>
          <a:xfrm rot="2204235">
            <a:off x="3031068" y="4360824"/>
            <a:ext cx="637473" cy="196667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/>
          <p:cNvSpPr/>
          <p:nvPr/>
        </p:nvSpPr>
        <p:spPr>
          <a:xfrm>
            <a:off x="7243830" y="3357286"/>
            <a:ext cx="750903" cy="143428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02" y="1243019"/>
            <a:ext cx="3091663" cy="486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027520" y="2965279"/>
            <a:ext cx="1107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页面展示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: 圆角 47"/>
          <p:cNvSpPr/>
          <p:nvPr/>
        </p:nvSpPr>
        <p:spPr>
          <a:xfrm>
            <a:off x="355303" y="1109319"/>
            <a:ext cx="11582400" cy="552164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9" name="表格 28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080141" y="721874"/>
            <a:ext cx="2031718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Apriori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42515" y="1471702"/>
            <a:ext cx="1991189" cy="1434499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3806568" y="2333271"/>
            <a:ext cx="1274610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供应商名称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1096222" y="2283658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人员类别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3945" y="2906395"/>
            <a:ext cx="1416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Apriori</a:t>
            </a:r>
            <a:endParaRPr lang="en-US" altLang="zh-CN" sz="2000" dirty="0" err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8648321" y="1292230"/>
            <a:ext cx="2094771" cy="2577911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672717" y="1420731"/>
            <a:ext cx="2094771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将“机构类型“和”人员类别“进行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Apriori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关联分析，可进行评分和供应商名称的推荐指标，结合养老机构硬件属性。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箭头: 右 15"/>
          <p:cNvSpPr/>
          <p:nvPr/>
        </p:nvSpPr>
        <p:spPr>
          <a:xfrm>
            <a:off x="2751909" y="2063179"/>
            <a:ext cx="530942" cy="220479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3448280" y="1543861"/>
            <a:ext cx="1991189" cy="1434499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3888351" y="1688182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1108752" y="1691819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机构类别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76136" y="1736224"/>
            <a:ext cx="959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箭头: 右 30"/>
          <p:cNvSpPr/>
          <p:nvPr/>
        </p:nvSpPr>
        <p:spPr>
          <a:xfrm>
            <a:off x="5511219" y="2040632"/>
            <a:ext cx="530942" cy="220479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>
            <a:off x="6146503" y="1313755"/>
            <a:ext cx="1991189" cy="2556386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/>
          <p:cNvSpPr/>
          <p:nvPr/>
        </p:nvSpPr>
        <p:spPr>
          <a:xfrm>
            <a:off x="6351108" y="1877653"/>
            <a:ext cx="161350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供应商名称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6334993" y="2452321"/>
            <a:ext cx="161350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供应商名称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6351108" y="2992063"/>
            <a:ext cx="161350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供应商名称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43892" y="3334683"/>
            <a:ext cx="116020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446253" y="1756278"/>
            <a:ext cx="959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1899171" y="4007022"/>
            <a:ext cx="3605554" cy="177053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4128443" y="4989422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机构类别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2452308" y="5043360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机构类别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4128443" y="4445423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机构类别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2452308" y="4428318"/>
            <a:ext cx="1111045" cy="3834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机构类别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566729" y="6035050"/>
            <a:ext cx="228342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养老机构硬件属性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上 45"/>
          <p:cNvSpPr/>
          <p:nvPr/>
        </p:nvSpPr>
        <p:spPr>
          <a:xfrm>
            <a:off x="4215324" y="3063442"/>
            <a:ext cx="216310" cy="561559"/>
          </a:xfrm>
          <a:prstGeom prst="up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423611" y="3224612"/>
            <a:ext cx="959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topsis</a:t>
            </a:r>
            <a:endParaRPr lang="en-US" altLang="zh-CN" sz="2000" dirty="0" err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579" y="4011321"/>
            <a:ext cx="4320000" cy="2423839"/>
          </a:xfrm>
          <a:prstGeom prst="rect">
            <a:avLst/>
          </a:prstGeom>
        </p:spPr>
      </p:pic>
      <p:sp>
        <p:nvSpPr>
          <p:cNvPr id="5" name="箭头: 右弧形 4"/>
          <p:cNvSpPr/>
          <p:nvPr/>
        </p:nvSpPr>
        <p:spPr>
          <a:xfrm>
            <a:off x="10932575" y="3063442"/>
            <a:ext cx="648194" cy="1359723"/>
          </a:xfrm>
          <a:prstGeom prst="curvedLef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67249" y="3571399"/>
            <a:ext cx="1067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关联图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19050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4782" y="1268464"/>
            <a:ext cx="5017135" cy="52457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/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itle 6"/>
          <p:cNvSpPr txBox="1"/>
          <p:nvPr>
            <p:custDataLst>
              <p:tags r:id="rId4"/>
            </p:custDataLst>
          </p:nvPr>
        </p:nvSpPr>
        <p:spPr>
          <a:xfrm>
            <a:off x="1049541" y="1612387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落地形式</a:t>
            </a:r>
            <a:endParaRPr kumimoji="0" lang="zh-CN" altLang="en-US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748879" y="2406787"/>
            <a:ext cx="4127921" cy="67945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信息画像可视化展示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748879" y="3633976"/>
            <a:ext cx="4127921" cy="67945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交互式地图定位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748047" y="4910086"/>
            <a:ext cx="4127920" cy="67945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自主搜索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71189" y="1268464"/>
            <a:ext cx="4611329" cy="52457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49497" y="1465006"/>
            <a:ext cx="3492962" cy="1621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养老院地图展示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12469" y="3286416"/>
            <a:ext cx="1507247" cy="48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养老院面积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12468" y="3964022"/>
            <a:ext cx="1507247" cy="48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硬件设施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12467" y="4641628"/>
            <a:ext cx="1507247" cy="48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周边环境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91342" y="3286416"/>
            <a:ext cx="1507247" cy="48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床位数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03474" y="3973701"/>
            <a:ext cx="1507247" cy="48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占地面积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18017" y="4630031"/>
            <a:ext cx="1507247" cy="48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职工人数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: 右 32"/>
          <p:cNvSpPr/>
          <p:nvPr/>
        </p:nvSpPr>
        <p:spPr>
          <a:xfrm>
            <a:off x="5136750" y="2698080"/>
            <a:ext cx="1775327" cy="179797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右 4"/>
          <p:cNvSpPr/>
          <p:nvPr/>
        </p:nvSpPr>
        <p:spPr>
          <a:xfrm>
            <a:off x="5131242" y="3883802"/>
            <a:ext cx="1775327" cy="179798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右 9"/>
          <p:cNvSpPr/>
          <p:nvPr/>
        </p:nvSpPr>
        <p:spPr>
          <a:xfrm>
            <a:off x="5116674" y="5117137"/>
            <a:ext cx="1789895" cy="217973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612466" y="5335110"/>
            <a:ext cx="1049993" cy="48710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搜索：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62459" y="5335110"/>
            <a:ext cx="2562805" cy="48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29673" y="3511879"/>
            <a:ext cx="1631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初步原始页面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形 24" descr="复选标记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5805" y="6012716"/>
            <a:ext cx="478792" cy="478792"/>
          </a:xfrm>
          <a:prstGeom prst="rect">
            <a:avLst/>
          </a:prstGeom>
        </p:spPr>
      </p:pic>
      <p:pic>
        <p:nvPicPr>
          <p:cNvPr id="27" name="图形 26" descr="线箭头: 直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6152" y="5925986"/>
            <a:ext cx="652251" cy="652251"/>
          </a:xfrm>
          <a:prstGeom prst="rect">
            <a:avLst/>
          </a:prstGeom>
        </p:spPr>
      </p:pic>
      <p:pic>
        <p:nvPicPr>
          <p:cNvPr id="36" name="图形 35" descr="医学 纯色填充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9226" y="6022395"/>
            <a:ext cx="478791" cy="4787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93" y="1335192"/>
            <a:ext cx="3584296" cy="1782000"/>
          </a:xfrm>
          <a:prstGeom prst="rect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</p:pic>
    </p:spTree>
    <p:custDataLst>
      <p:tags r:id="rId1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6"/>
          <p:cNvSpPr txBox="1"/>
          <p:nvPr>
            <p:custDataLst>
              <p:tags r:id="rId1"/>
            </p:custDataLst>
          </p:nvPr>
        </p:nvSpPr>
        <p:spPr>
          <a:xfrm>
            <a:off x="608399" y="153424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PART5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：创新创意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移动端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2" y="6252403"/>
            <a:ext cx="1257300" cy="495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8563" y="6252403"/>
            <a:ext cx="1228205" cy="495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8587" y="2926080"/>
            <a:ext cx="28321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智能意向投送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8587" y="3429000"/>
            <a:ext cx="2832100" cy="19270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buClrTx/>
              <a:buSzTx/>
              <a:buFontTx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在用户完成所有筛选步骤后，根据用户需求智能推送最终选择的养老机构，提高用户体验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9993" y="153670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用户界面设计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7293" y="1906693"/>
            <a:ext cx="4013200" cy="15223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buClrTx/>
              <a:buSzTx/>
              <a:buFontTx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采用卡片式布局，使信息可视化更直观，方便用户快速了解和选择养老机构。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06687" y="4179993"/>
            <a:ext cx="27152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评分模型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66047" y="4573693"/>
            <a:ext cx="3290993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buClrTx/>
              <a:buSzTx/>
              <a:buFontTx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基于用户对养老机构的评分，建立评分模型，为养老机构提供排名，方便用户快速找到口碑好的养老机构。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6" name="图片 105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18780" y="1049020"/>
            <a:ext cx="2850727" cy="46693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8" name="下箭头 97"/>
          <p:cNvSpPr/>
          <p:nvPr/>
        </p:nvSpPr>
        <p:spPr>
          <a:xfrm>
            <a:off x="1181100" y="2810087"/>
            <a:ext cx="699347" cy="134281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04" name="直角上箭头 103"/>
          <p:cNvSpPr/>
          <p:nvPr/>
        </p:nvSpPr>
        <p:spPr>
          <a:xfrm>
            <a:off x="4030980" y="4983480"/>
            <a:ext cx="1952413" cy="1157393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aphicFrame>
        <p:nvGraphicFramePr>
          <p:cNvPr id="3" name="表格 2"/>
          <p:cNvGraphicFramePr/>
          <p:nvPr/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6"/>
          <p:cNvSpPr txBox="1"/>
          <p:nvPr>
            <p:custDataLst>
              <p:tags r:id="rId1"/>
            </p:custDataLst>
          </p:nvPr>
        </p:nvSpPr>
        <p:spPr>
          <a:xfrm>
            <a:off x="608399" y="153424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PART5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：创新创意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移动端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8982287" y="1205653"/>
            <a:ext cx="2713567" cy="49089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35587" y="1594273"/>
            <a:ext cx="2692400" cy="4658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98120" y="3010747"/>
            <a:ext cx="3192780" cy="20150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865">
                <a:latin typeface="微软雅黑" panose="020B0503020204020204" pitchFamily="34" charset="-122"/>
                <a:ea typeface="微软雅黑" panose="020B0503020204020204" pitchFamily="34" charset="-122"/>
              </a:rPr>
              <a:t>将候选养老机构的位置信息以地图形式展示，并根据其框选中的养老机构进行</a:t>
            </a:r>
            <a:r>
              <a:rPr lang="en-US" altLang="zh-CN" sz="1865">
                <a:latin typeface="微软雅黑" panose="020B0503020204020204" pitchFamily="34" charset="-122"/>
                <a:ea typeface="微软雅黑" panose="020B0503020204020204" pitchFamily="34" charset="-122"/>
              </a:rPr>
              <a:t>topsis</a:t>
            </a:r>
            <a:r>
              <a:rPr lang="zh-CN" altLang="en-US" sz="1865">
                <a:latin typeface="微软雅黑" panose="020B0503020204020204" pitchFamily="34" charset="-122"/>
                <a:ea typeface="微软雅黑" panose="020B0503020204020204" pitchFamily="34" charset="-122"/>
              </a:rPr>
              <a:t>排名，方便用户直观了解养老机构的地理位置与评分排名，根据需求进行筛选。</a:t>
            </a:r>
            <a:endParaRPr lang="zh-CN" altLang="en-US" sz="186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8613" y="2435013"/>
            <a:ext cx="2410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地理可视化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7000" y="2435013"/>
            <a:ext cx="2658533" cy="302429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865">
                <a:latin typeface="微软雅黑" panose="020B0503020204020204" pitchFamily="34" charset="-122"/>
                <a:ea typeface="微软雅黑" panose="020B0503020204020204" pitchFamily="34" charset="-122"/>
              </a:rPr>
              <a:t>通过相似入住人员信息洞察，为用户提供社交网络分析，帮助他们了解同龄人或亲朋好友的选择，增加决策参考依据。</a:t>
            </a:r>
            <a:endParaRPr lang="zh-CN" altLang="en-US" sz="186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94500" y="1830493"/>
            <a:ext cx="18482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网络可视化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>
            <p:custDataLst>
              <p:tags r:id="rId1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1699797590516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7240" y="752475"/>
            <a:ext cx="10177780" cy="5107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02410" y="6047740"/>
            <a:ext cx="8936355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整合利用上海公共数据开放平台提供的养老机构地理编码，本系统通过地图围绕养老机构的地理编码，实现了养老机构地理信息编码可视化，为老年群体提供多种选择</a:t>
            </a:r>
            <a:endParaRPr lang="zh-CN" altLang="en-US" sz="1600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19050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itle 6"/>
          <p:cNvSpPr txBox="1"/>
          <p:nvPr>
            <p:custDataLst>
              <p:tags r:id="rId4"/>
            </p:custDataLst>
          </p:nvPr>
        </p:nvSpPr>
        <p:spPr>
          <a:xfrm>
            <a:off x="4356409" y="2025861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资源支持</a:t>
            </a:r>
            <a:endParaRPr kumimoji="0" lang="zh-CN" altLang="en-US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形 14" descr="山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09" y="1195554"/>
            <a:ext cx="914400" cy="914400"/>
          </a:xfrm>
          <a:prstGeom prst="rect">
            <a:avLst/>
          </a:prstGeom>
        </p:spPr>
      </p:pic>
      <p:sp>
        <p:nvSpPr>
          <p:cNvPr id="30" name="矩形: 圆角 29"/>
          <p:cNvSpPr/>
          <p:nvPr/>
        </p:nvSpPr>
        <p:spPr>
          <a:xfrm>
            <a:off x="3329895" y="2878823"/>
            <a:ext cx="1936955" cy="679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数据资源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6680680" y="2885965"/>
            <a:ext cx="1936955" cy="679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技术资源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5140227" y="4060882"/>
            <a:ext cx="1936955" cy="679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合作资源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: 右 32"/>
          <p:cNvSpPr/>
          <p:nvPr/>
        </p:nvSpPr>
        <p:spPr>
          <a:xfrm>
            <a:off x="2731855" y="3143963"/>
            <a:ext cx="505364" cy="244810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/>
          <p:cNvSpPr/>
          <p:nvPr/>
        </p:nvSpPr>
        <p:spPr>
          <a:xfrm rot="1633624">
            <a:off x="2713676" y="2501417"/>
            <a:ext cx="629265" cy="179798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714514" y="2135754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公开数据源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726804" y="2924509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政府数据源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39528" y="3721157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行业数据源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箭头: 右 15"/>
          <p:cNvSpPr/>
          <p:nvPr/>
        </p:nvSpPr>
        <p:spPr>
          <a:xfrm rot="19460669">
            <a:off x="2669904" y="3820535"/>
            <a:ext cx="629265" cy="179798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9362318" y="2933850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9362317" y="3737100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箭头: 右 19"/>
          <p:cNvSpPr/>
          <p:nvPr/>
        </p:nvSpPr>
        <p:spPr>
          <a:xfrm rot="10800000">
            <a:off x="8675344" y="3183676"/>
            <a:ext cx="629265" cy="179798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/>
          <p:cNvSpPr/>
          <p:nvPr/>
        </p:nvSpPr>
        <p:spPr>
          <a:xfrm rot="12288430">
            <a:off x="8626322" y="3779850"/>
            <a:ext cx="629265" cy="179798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/>
          <p:cNvSpPr/>
          <p:nvPr/>
        </p:nvSpPr>
        <p:spPr>
          <a:xfrm rot="8598575">
            <a:off x="8642350" y="2514441"/>
            <a:ext cx="713335" cy="162147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>
            <a:off x="9362317" y="2135754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前后端分离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箭头: 右 23"/>
          <p:cNvSpPr/>
          <p:nvPr/>
        </p:nvSpPr>
        <p:spPr>
          <a:xfrm rot="5400000">
            <a:off x="5832627" y="5000143"/>
            <a:ext cx="505364" cy="244810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2808301" y="5375230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养老院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5127522" y="5398336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医院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7425362" y="5375230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康复中心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箭头: 右 27"/>
          <p:cNvSpPr/>
          <p:nvPr/>
        </p:nvSpPr>
        <p:spPr>
          <a:xfrm rot="8598575">
            <a:off x="4208360" y="4808867"/>
            <a:ext cx="946819" cy="221383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/>
          <p:cNvSpPr/>
          <p:nvPr/>
        </p:nvSpPr>
        <p:spPr>
          <a:xfrm rot="2620118">
            <a:off x="7109668" y="4823941"/>
            <a:ext cx="946819" cy="221383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221380" y="2345796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311050" y="2345796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0720" y="2345796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Title 6"/>
          <p:cNvSpPr txBox="1"/>
          <p:nvPr>
            <p:custDataLst>
              <p:tags r:id="rId3"/>
            </p:custDataLst>
          </p:nvPr>
        </p:nvSpPr>
        <p:spPr>
          <a:xfrm>
            <a:off x="8312224" y="1612283"/>
            <a:ext cx="3352825" cy="3810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多种算法模型结合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：本系统结合了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地理编码、热度分析、TOPSIS 指数计算、聚类算法等多种数据分析方法，使数据更直观准确的呈现，为老人们提供个性化的养老机构选择建议，帮助老年人找到最适合自己的养老环境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itle 6"/>
          <p:cNvSpPr txBox="1"/>
          <p:nvPr>
            <p:custDataLst>
              <p:tags r:id="rId4"/>
            </p:custDataLst>
          </p:nvPr>
        </p:nvSpPr>
        <p:spPr>
          <a:xfrm>
            <a:off x="4350062" y="1406180"/>
            <a:ext cx="3352825" cy="3810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提高经济价值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：传统的养老机构信息了解通常需要大量的人力、物力等资源，而本系统则可以通过技术手段实现自动化、智能化的服务，从而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降低服务成本，提高经济价值</a:t>
            </a:r>
            <a:endParaRPr lang="zh-CN" altLang="zh-CN" sz="1600" spc="80" dirty="0">
              <a:ln w="3175">
                <a:noFill/>
                <a:prstDash val="dash"/>
              </a:ln>
              <a:solidFill>
                <a:schemeClr val="accent2">
                  <a:lumMod val="7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353548" y="1956556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潜在社会效益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9019" y="1956556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潜在经济效益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59858" y="1976220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独特价值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490104" y="1681484"/>
            <a:ext cx="3352825" cy="3810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服务老年人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：基于物联网、云计算、大数据等技术的养老机构可视化，它可以实现老年人的全方位、个性化服务。本系统可以通过智能硬件、智能软件等手段，</a:t>
            </a:r>
            <a:r>
              <a:rPr lang="zh-CN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实现老年人的健康监测、社交互动、生活服务、安全保障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等多种功能。</a:t>
            </a:r>
            <a:endParaRPr lang="zh-CN" altLang="zh-CN" sz="16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4350062" y="1111570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价值导向</a:t>
            </a:r>
            <a:endParaRPr kumimoji="0" lang="zh-CN" altLang="en-US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形 12" descr="山 纯色填充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57" y="406216"/>
            <a:ext cx="914400" cy="9144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221380" y="2345796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</a:t>
            </a:r>
            <a:r>
              <a:rPr lang="zh-CN" altLang="en-US" sz="16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足够的数据可用于支持养老院推荐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，如老年人群入住的特征，养老院的设施变换情况，建立了一个可信的信息基础。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311050" y="2345796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 algn="l">
              <a:lnSpc>
                <a:spcPct val="130000"/>
              </a:lnSpc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Font typeface="Wingdings" panose="05000000000000000000" pitchFamily="2" charset="2"/>
              <a:buNone/>
            </a:pPr>
            <a:r>
              <a:rPr lang="zh-CN" altLang="en-US" sz="16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现代科技和信息技术的支持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，如数据分析工具、数据库管理和网站开发技术，使得信息可视化变得更加容易实现。</a:t>
            </a:r>
            <a:endParaRPr lang="zh-CN" altLang="en-US" sz="16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0720" y="2345796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方案的执行</a:t>
            </a:r>
            <a:r>
              <a:rPr lang="zh-CN" altLang="en-US" sz="16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基于老年人和家庭对养老服务的需求和反馈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。通过直接听取他们的声音，能够更好地满足他们的实际需求，提高方案的可行性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353548" y="1956556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需求基础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9019" y="1956556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59858" y="1976220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数据可用性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4"/>
            </p:custDataLst>
          </p:nvPr>
        </p:nvSpPr>
        <p:spPr>
          <a:xfrm>
            <a:off x="4350062" y="1111570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可行性</a:t>
            </a:r>
            <a:endParaRPr kumimoji="0" lang="zh-CN" altLang="en-US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形 12" descr="山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57" y="406216"/>
            <a:ext cx="914400" cy="9144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75030" y="2915920"/>
            <a:ext cx="2223135" cy="82994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面向有养老需求的老年人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3"/>
            </p:custDataLst>
          </p:nvPr>
        </p:nvCxnSpPr>
        <p:spPr>
          <a:xfrm>
            <a:off x="3596640" y="1245870"/>
            <a:ext cx="34290" cy="4492625"/>
          </a:xfrm>
          <a:prstGeom prst="line">
            <a:avLst/>
          </a:prstGeom>
          <a:ln w="285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 bwMode="auto">
          <a:xfrm>
            <a:off x="4837430" y="1483360"/>
            <a:ext cx="188023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社会价值</a:t>
            </a:r>
            <a:endParaRPr lang="zh-CN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>
            <p:custDataLst>
              <p:tags r:id="rId5"/>
            </p:custDataLst>
          </p:nvPr>
        </p:nvSpPr>
        <p:spPr bwMode="auto">
          <a:xfrm>
            <a:off x="4109085" y="1497965"/>
            <a:ext cx="586740" cy="363220"/>
          </a:xfrm>
          <a:prstGeom prst="ellipse">
            <a:avLst/>
          </a:prstGeom>
          <a:solidFill>
            <a:srgbClr val="8497B0"/>
          </a:solidFill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216000" tIns="0" rIns="216000" bIns="0" anchor="ctr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charset="-122"/>
              <a:ea typeface="等线 Light" panose="02010600030101010101" charset="-122"/>
              <a:cs typeface="+mn-cs"/>
            </a:endParaRPr>
          </a:p>
        </p:txBody>
      </p:sp>
      <p:grpSp>
        <p:nvGrpSpPr>
          <p:cNvPr id="43" name="组合 54"/>
          <p:cNvGrpSpPr/>
          <p:nvPr/>
        </p:nvGrpSpPr>
        <p:grpSpPr bwMode="auto">
          <a:xfrm>
            <a:off x="4854575" y="3680460"/>
            <a:ext cx="5351145" cy="1920240"/>
            <a:chOff x="1464491" y="2759573"/>
            <a:chExt cx="6556811" cy="2896316"/>
          </a:xfrm>
        </p:grpSpPr>
        <p:sp>
          <p:nvSpPr>
            <p:cNvPr id="44" name="文本框 5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464491" y="3366803"/>
              <a:ext cx="6556811" cy="228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indent="457200">
                <a:lnSpc>
                  <a:spcPct val="170000"/>
                </a:lnSpc>
              </a:pPr>
              <a:r>
                <a:rPr lang="zh-CN" altLang="en-US" sz="1400" spc="4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系统实现了基于大数据分析等技术的上海养老机构智能推荐，可以多维度立体</a:t>
              </a:r>
              <a:r>
                <a:rPr lang="zh-CN" altLang="en-US" sz="1400" spc="4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展示各养老机构对不同类型老人的适配度</a:t>
              </a:r>
              <a:r>
                <a:rPr lang="zh-CN" altLang="en-US" sz="1400" spc="4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，帮助养老机构横向对比改善自身硬件设施，从而吸引更多老人前往入住，促使上海市养老行业向更完善的方向发展。</a:t>
              </a:r>
              <a:endParaRPr lang="zh-CN" altLang="en-US" sz="1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464491" y="2759573"/>
              <a:ext cx="2114219" cy="69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经济价值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8"/>
            </p:custDataLst>
          </p:nvPr>
        </p:nvSpPr>
        <p:spPr>
          <a:xfrm>
            <a:off x="4854575" y="1861185"/>
            <a:ext cx="5471795" cy="1567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l">
              <a:lnSpc>
                <a:spcPct val="170000"/>
              </a:lnSpc>
            </a:pPr>
            <a:r>
              <a:rPr lang="zh-CN" altLang="en-US" sz="1400" spc="4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系统实现了基于大数据分析等技术的</a:t>
            </a:r>
            <a:r>
              <a:rPr lang="zh-CN" altLang="en-US" sz="1400" spc="4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上海养老机构智能推荐</a:t>
            </a:r>
            <a:r>
              <a:rPr lang="zh-CN" altLang="en-US" sz="1400" spc="4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，可以多维度立体展示各养老机构对不同类型老人的适配度，帮助养老机构横向对比改善自身硬件设施，从而吸引更多老人前往入住，促使上海市养老行业向更完善的方向发展。</a:t>
            </a:r>
            <a:endParaRPr lang="zh-CN" altLang="en-US" sz="1400" spc="4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0" name="椭圆 59"/>
          <p:cNvSpPr/>
          <p:nvPr>
            <p:custDataLst>
              <p:tags r:id="rId9"/>
            </p:custDataLst>
          </p:nvPr>
        </p:nvSpPr>
        <p:spPr bwMode="auto">
          <a:xfrm>
            <a:off x="4109720" y="4030980"/>
            <a:ext cx="587375" cy="330200"/>
          </a:xfrm>
          <a:prstGeom prst="ellipse">
            <a:avLst/>
          </a:prstGeom>
          <a:solidFill>
            <a:srgbClr val="8497B0"/>
          </a:solidFill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216000" tIns="0" rIns="216000" bIns="0" anchor="ctr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charset="-122"/>
              <a:ea typeface="等线 Light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>
            <p:custDataLst>
              <p:tags r:id="rId1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4806" y="1597639"/>
            <a:ext cx="10212439" cy="481139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方案使用采集到</a:t>
            </a: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4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《养老机构信息表》和《养老机构入住表》</a:t>
            </a: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数据。</a:t>
            </a:r>
            <a:endParaRPr lang="zh-CN" altLang="en-US" sz="2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在养老机构硬件设施信息评价上使用到</a:t>
            </a:r>
            <a:r>
              <a:rPr lang="en-US" altLang="zh-CN" sz="2400" spc="1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topsis</a:t>
            </a:r>
            <a:r>
              <a:rPr lang="zh-CN" altLang="en-US" sz="24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</a:t>
            </a: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，并对入住人群和养老机构分别使用到</a:t>
            </a:r>
            <a:r>
              <a:rPr lang="en-US" altLang="zh-CN" sz="24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PCA</a:t>
            </a:r>
            <a:r>
              <a:rPr lang="zh-CN" altLang="en-US" sz="24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24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LDA</a:t>
            </a: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进行特征降维分类，最终将入住人群特征和养老机构特征进行</a:t>
            </a:r>
            <a:r>
              <a:rPr lang="zh-CN" altLang="en-US" sz="24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Apriori关联分析</a:t>
            </a: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实现养老机构信息推荐。</a:t>
            </a:r>
            <a:endParaRPr lang="zh-CN" altLang="en-US" sz="2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结合上述模型，设计相关网页程序实现画像绘制。</a:t>
            </a:r>
            <a:endParaRPr lang="zh-CN" altLang="en-US" sz="2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itle 6"/>
          <p:cNvSpPr txBox="1"/>
          <p:nvPr>
            <p:custDataLst>
              <p:tags r:id="rId3"/>
            </p:custDataLst>
          </p:nvPr>
        </p:nvSpPr>
        <p:spPr>
          <a:xfrm>
            <a:off x="4104863" y="1906350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zh-CN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作品</a:t>
            </a:r>
            <a:r>
              <a:rPr lang="zh-CN" altLang="en-US" sz="2800" b="1" spc="20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摘要</a:t>
            </a:r>
            <a:endParaRPr kumimoji="0" lang="zh-CN" altLang="zh-CN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流程图: 接点 10"/>
          <p:cNvSpPr/>
          <p:nvPr/>
        </p:nvSpPr>
        <p:spPr>
          <a:xfrm>
            <a:off x="1044755" y="2615381"/>
            <a:ext cx="253103" cy="255638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1030007" y="5196554"/>
            <a:ext cx="253103" cy="255638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接点 12"/>
          <p:cNvSpPr/>
          <p:nvPr/>
        </p:nvSpPr>
        <p:spPr>
          <a:xfrm>
            <a:off x="1030007" y="3706763"/>
            <a:ext cx="253103" cy="255638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26" y="752210"/>
            <a:ext cx="914479" cy="914479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9"/>
          <p:cNvSpPr/>
          <p:nvPr/>
        </p:nvSpPr>
        <p:spPr>
          <a:xfrm>
            <a:off x="5359400" y="2226945"/>
            <a:ext cx="1052195" cy="228600"/>
          </a:xfrm>
          <a:prstGeom prst="rect">
            <a:avLst/>
          </a:prstGeom>
        </p:spPr>
        <p:txBody>
          <a:bodyPr wrap="square" anchor="ctr">
            <a:normAutofit fontScale="5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</a:pPr>
            <a:r>
              <a:rPr kumimoji="0" lang="zh-CN" altLang="en-US" sz="1800" b="1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经济价值：</a:t>
            </a:r>
            <a:endParaRPr kumimoji="0" lang="zh-CN" altLang="en-US" sz="1800" b="1" i="0" u="none" strike="noStrike" kern="1200" cap="none" spc="1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17" name="表格 16"/>
          <p:cNvGraphicFramePr/>
          <p:nvPr>
            <p:custDataLst>
              <p:tags r:id="rId1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418320" y="2870753"/>
            <a:ext cx="2040890" cy="4603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面向养老机构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3"/>
            </p:custDataLst>
          </p:nvPr>
        </p:nvCxnSpPr>
        <p:spPr>
          <a:xfrm>
            <a:off x="8710295" y="1183005"/>
            <a:ext cx="34290" cy="4492625"/>
          </a:xfrm>
          <a:prstGeom prst="line">
            <a:avLst/>
          </a:prstGeom>
          <a:ln w="285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 bwMode="auto">
          <a:xfrm>
            <a:off x="5723890" y="1388745"/>
            <a:ext cx="188023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社会价值</a:t>
            </a:r>
            <a:endParaRPr lang="zh-CN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>
            <p:custDataLst>
              <p:tags r:id="rId5"/>
            </p:custDataLst>
          </p:nvPr>
        </p:nvSpPr>
        <p:spPr bwMode="auto">
          <a:xfrm>
            <a:off x="7449820" y="1416685"/>
            <a:ext cx="586740" cy="363220"/>
          </a:xfrm>
          <a:prstGeom prst="ellipse">
            <a:avLst/>
          </a:prstGeom>
          <a:solidFill>
            <a:srgbClr val="8497B0"/>
          </a:solidFill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216000" tIns="0" rIns="216000" bIns="0" anchor="ctr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charset="-122"/>
              <a:ea typeface="等线 Light" panose="02010600030101010101" charset="-122"/>
              <a:cs typeface="+mn-cs"/>
            </a:endParaRPr>
          </a:p>
        </p:txBody>
      </p:sp>
      <p:grpSp>
        <p:nvGrpSpPr>
          <p:cNvPr id="43" name="组合 54"/>
          <p:cNvGrpSpPr/>
          <p:nvPr/>
        </p:nvGrpSpPr>
        <p:grpSpPr bwMode="auto">
          <a:xfrm>
            <a:off x="2178685" y="3758563"/>
            <a:ext cx="5728335" cy="2147570"/>
            <a:chOff x="-584950" y="3246121"/>
            <a:chExt cx="7018986" cy="3239200"/>
          </a:xfrm>
        </p:grpSpPr>
        <p:sp>
          <p:nvSpPr>
            <p:cNvPr id="44" name="文本框 5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-584950" y="4196235"/>
              <a:ext cx="7018986" cy="228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800"/>
                </a:spcAft>
                <a:buClrTx/>
                <a:buSzPct val="100000"/>
                <a:buFontTx/>
                <a:buNone/>
              </a:pPr>
              <a:r>
                <a:rPr lang="zh-CN" alt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传统的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养老院入住流程预测</a:t>
              </a:r>
              <a:r>
                <a:rPr lang="zh-CN" alt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通常需要花费老人及其家属大量的时间与精力进行实地考察，而本系统则可以通过技术手段实现自动化、智能化的</a:t>
              </a:r>
              <a:r>
                <a:rPr lang="zh-CN" altLang="en-US" sz="140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养老院推荐服务</a:t>
              </a:r>
              <a:r>
                <a:rPr lang="zh-CN" alt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，从而降低养老机构寻找时间，提高入住效率。</a:t>
              </a:r>
              <a:endParaRPr lang="zh-CN" altLang="en-US" sz="1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charset="-122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3759024" y="3246121"/>
              <a:ext cx="2114219" cy="69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经济价值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8"/>
            </p:custDataLst>
          </p:nvPr>
        </p:nvSpPr>
        <p:spPr>
          <a:xfrm>
            <a:off x="2109470" y="1946910"/>
            <a:ext cx="5855970" cy="1567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7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</a:pPr>
            <a:r>
              <a:rPr lang="zh-CN" altLang="en-US" sz="1400" spc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系统实现了</a:t>
            </a:r>
            <a:r>
              <a:rPr lang="zh-CN" altLang="en-US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基于大数据分析等技术的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上海养老机构智能推荐</a:t>
            </a:r>
            <a:r>
              <a:rPr lang="zh-CN" altLang="en-US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，它可以实现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为不同类型的老人筛选倾向度最高的养老机构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实现相关养老机构老年人入住分析与智能推荐功能，帮助老人住得合适，住得舒适。</a:t>
            </a:r>
            <a:endParaRPr lang="zh-CN" altLang="en-US" sz="1400" spc="4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0" name="椭圆 59"/>
          <p:cNvSpPr/>
          <p:nvPr>
            <p:custDataLst>
              <p:tags r:id="rId9"/>
            </p:custDataLst>
          </p:nvPr>
        </p:nvSpPr>
        <p:spPr bwMode="auto">
          <a:xfrm>
            <a:off x="7449185" y="3786505"/>
            <a:ext cx="587375" cy="330200"/>
          </a:xfrm>
          <a:prstGeom prst="ellipse">
            <a:avLst/>
          </a:prstGeom>
          <a:solidFill>
            <a:srgbClr val="8497B0"/>
          </a:solidFill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216000" tIns="0" rIns="216000" bIns="0" anchor="ctr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charset="-122"/>
              <a:ea typeface="等线 Light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>
            <p:custDataLst>
              <p:tags r:id="rId1"/>
            </p:custDataLst>
          </p:nvPr>
        </p:nvSpPr>
        <p:spPr>
          <a:xfrm>
            <a:off x="3938324" y="4015402"/>
            <a:ext cx="4315352" cy="7235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b="0" i="0" spc="28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队伍：</a:t>
            </a:r>
            <a:endParaRPr lang="zh-CN" altLang="en-US" sz="2000" b="0" i="0" spc="28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Object 104"/>
          <p:cNvSpPr txBox="1"/>
          <p:nvPr>
            <p:custDataLst>
              <p:tags r:id="rId2"/>
            </p:custDataLst>
          </p:nvPr>
        </p:nvSpPr>
        <p:spPr>
          <a:xfrm>
            <a:off x="3869750" y="1358280"/>
            <a:ext cx="4924335" cy="248219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b="1" spc="38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5400" b="1" spc="38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 descr="公文包 纯色填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306" y="2237577"/>
            <a:ext cx="723598" cy="723598"/>
          </a:xfrm>
          <a:prstGeom prst="rect">
            <a:avLst/>
          </a:prstGeom>
        </p:spPr>
      </p:pic>
      <p:pic>
        <p:nvPicPr>
          <p:cNvPr id="5" name="图形 4" descr="书籍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40" y="3840471"/>
            <a:ext cx="536730" cy="5367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19675" y="3932555"/>
            <a:ext cx="2306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6000" y="1309052"/>
            <a:ext cx="10160000" cy="481139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/>
              <a:t>    </a:t>
            </a:r>
            <a:endParaRPr lang="zh-CN" altLang="en-US"/>
          </a:p>
        </p:txBody>
      </p:sp>
      <p:sp>
        <p:nvSpPr>
          <p:cNvPr id="8" name="等腰三角形 7"/>
          <p:cNvSpPr/>
          <p:nvPr>
            <p:custDataLst>
              <p:tags r:id="rId1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6326545" y="3809918"/>
            <a:ext cx="2343150" cy="119570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3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3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008527" y="3797063"/>
            <a:ext cx="2626995" cy="86169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6"/>
          <p:cNvSpPr txBox="1"/>
          <p:nvPr>
            <p:custDataLst>
              <p:tags r:id="rId4"/>
            </p:custDataLst>
          </p:nvPr>
        </p:nvSpPr>
        <p:spPr>
          <a:xfrm>
            <a:off x="4283439" y="1812259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zh-CN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作品背景</a:t>
            </a:r>
            <a:endParaRPr kumimoji="0" lang="zh-CN" altLang="zh-CN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形 14" descr="山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105" y="500538"/>
            <a:ext cx="914400" cy="9144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76020" y="2493010"/>
            <a:ext cx="953770" cy="5784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1176020" y="3195320"/>
            <a:ext cx="953770" cy="5784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2386422" y="2959258"/>
            <a:ext cx="1349375" cy="35750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4129077" y="2842499"/>
            <a:ext cx="953770" cy="5784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个人信息输入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04582" y="2764790"/>
            <a:ext cx="1937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用户注册与登录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右箭头 13"/>
          <p:cNvSpPr/>
          <p:nvPr>
            <p:custDataLst>
              <p:tags r:id="rId9"/>
            </p:custDataLst>
          </p:nvPr>
        </p:nvSpPr>
        <p:spPr>
          <a:xfrm>
            <a:off x="5421312" y="2970918"/>
            <a:ext cx="1349375" cy="35750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58604" y="2764789"/>
            <a:ext cx="15621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推荐算法处理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>
            <p:custDataLst>
              <p:tags r:id="rId10"/>
            </p:custDataLst>
          </p:nvPr>
        </p:nvSpPr>
        <p:spPr>
          <a:xfrm>
            <a:off x="7116481" y="2877021"/>
            <a:ext cx="953770" cy="5784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推荐结果呈现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右箭头 22"/>
          <p:cNvSpPr/>
          <p:nvPr>
            <p:custDataLst>
              <p:tags r:id="rId11"/>
            </p:custDataLst>
          </p:nvPr>
        </p:nvSpPr>
        <p:spPr>
          <a:xfrm>
            <a:off x="8307500" y="2970919"/>
            <a:ext cx="1349375" cy="35750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8494610" y="2764789"/>
            <a:ext cx="15621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用户选择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13"/>
            </p:custDataLst>
          </p:nvPr>
        </p:nvSpPr>
        <p:spPr>
          <a:xfrm>
            <a:off x="9848430" y="2882583"/>
            <a:ext cx="953770" cy="5784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意向投送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230245" y="3909060"/>
            <a:ext cx="588010" cy="4260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>
            <p:custDataLst>
              <p:tags r:id="rId14"/>
            </p:custDataLst>
          </p:nvPr>
        </p:nvSpPr>
        <p:spPr>
          <a:xfrm>
            <a:off x="3964940" y="3909060"/>
            <a:ext cx="588010" cy="4260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偏好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>
            <p:custDataLst>
              <p:tags r:id="rId15"/>
            </p:custDataLst>
          </p:nvPr>
        </p:nvSpPr>
        <p:spPr>
          <a:xfrm>
            <a:off x="4659630" y="3909060"/>
            <a:ext cx="688340" cy="4260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需求等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4274535" y="3466322"/>
            <a:ext cx="537210" cy="304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>
            <p:custDataLst>
              <p:tags r:id="rId16"/>
            </p:custDataLst>
          </p:nvPr>
        </p:nvSpPr>
        <p:spPr>
          <a:xfrm>
            <a:off x="6473861" y="3921668"/>
            <a:ext cx="850900" cy="4260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卡片式初步推荐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>
            <p:custDataLst>
              <p:tags r:id="rId17"/>
            </p:custDataLst>
          </p:nvPr>
        </p:nvSpPr>
        <p:spPr>
          <a:xfrm>
            <a:off x="7643710" y="4451576"/>
            <a:ext cx="850900" cy="426085"/>
          </a:xfrm>
          <a:prstGeom prst="roundRect">
            <a:avLst>
              <a:gd name="adj" fmla="val 2589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排行榜等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18"/>
            </p:custDataLst>
          </p:nvPr>
        </p:nvSpPr>
        <p:spPr>
          <a:xfrm>
            <a:off x="6411922" y="4463309"/>
            <a:ext cx="1002665" cy="4260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相似入住人员信息洞察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>
            <p:custDataLst>
              <p:tags r:id="rId19"/>
            </p:custDataLst>
          </p:nvPr>
        </p:nvSpPr>
        <p:spPr>
          <a:xfrm>
            <a:off x="7644801" y="3909059"/>
            <a:ext cx="850900" cy="4260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地理可视化对比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下箭头 42"/>
          <p:cNvSpPr/>
          <p:nvPr>
            <p:custDataLst>
              <p:tags r:id="rId20"/>
            </p:custDataLst>
          </p:nvPr>
        </p:nvSpPr>
        <p:spPr>
          <a:xfrm>
            <a:off x="7324761" y="3466322"/>
            <a:ext cx="537210" cy="304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>
            <p:custDataLst>
              <p:tags r:id="rId1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4782" y="1268464"/>
            <a:ext cx="5017135" cy="524573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/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itle 6"/>
          <p:cNvSpPr txBox="1"/>
          <p:nvPr>
            <p:custDataLst>
              <p:tags r:id="rId3"/>
            </p:custDataLst>
          </p:nvPr>
        </p:nvSpPr>
        <p:spPr>
          <a:xfrm>
            <a:off x="1049541" y="1612387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作品定位</a:t>
            </a:r>
            <a:endParaRPr kumimoji="0" lang="zh-CN" altLang="en-US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26083" y="1268464"/>
            <a:ext cx="5111135" cy="524573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6"/>
          <p:cNvSpPr txBox="1"/>
          <p:nvPr>
            <p:custDataLst>
              <p:tags r:id="rId4"/>
            </p:custDataLst>
          </p:nvPr>
        </p:nvSpPr>
        <p:spPr>
          <a:xfrm>
            <a:off x="7565397" y="1612388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2800" b="1" spc="20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服务对象</a:t>
            </a:r>
            <a:endParaRPr kumimoji="0" lang="zh-CN" altLang="en-US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形 14" descr="山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1669" y="2705100"/>
            <a:ext cx="914400" cy="9144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88638" y="2888296"/>
            <a:ext cx="3806497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这是一个结合了</a:t>
            </a:r>
            <a:r>
              <a:rPr lang="zh-CN" altLang="en-US" sz="20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大数据分析和人工智能技术</a:t>
            </a:r>
            <a:r>
              <a:rPr lang="zh-CN" altLang="en-US" sz="2000" spc="1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的养老机构信息可视化和推荐系统，</a:t>
            </a:r>
            <a:r>
              <a:rPr lang="zh-CN" altLang="en-US" sz="20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旨在提供个性化的养老机构选择建议</a:t>
            </a:r>
            <a:r>
              <a:rPr lang="zh-CN" altLang="en-US" sz="2000" spc="1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，帮助老年人找到最适合自己的养老环境。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88332" y="4696029"/>
            <a:ext cx="405562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该作品主要涉猎</a:t>
            </a:r>
            <a:r>
              <a:rPr lang="zh-CN" altLang="en-US" sz="20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养老服务行业</a:t>
            </a:r>
            <a:r>
              <a:rPr lang="zh-CN" altLang="en-US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，针对的痛点是养老机构信息的不透明和选择困难，服务的主要人群是老年人及其家属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8349214" y="2391299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养老机构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6883988" y="3354387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老年人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9741779" y="3375025"/>
            <a:ext cx="1936955" cy="679450"/>
          </a:xfrm>
          <a:prstGeom prst="roundRect">
            <a:avLst/>
          </a:prstGeom>
          <a:noFill/>
          <a:ln w="15875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: 右 32"/>
          <p:cNvSpPr/>
          <p:nvPr/>
        </p:nvSpPr>
        <p:spPr>
          <a:xfrm>
            <a:off x="8967019" y="3677994"/>
            <a:ext cx="629265" cy="179798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/>
          <p:cNvSpPr/>
          <p:nvPr/>
        </p:nvSpPr>
        <p:spPr>
          <a:xfrm rot="8110113">
            <a:off x="7608517" y="2942192"/>
            <a:ext cx="629265" cy="179798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/>
          <p:cNvSpPr/>
          <p:nvPr/>
        </p:nvSpPr>
        <p:spPr>
          <a:xfrm rot="13040185">
            <a:off x="10276220" y="2942191"/>
            <a:ext cx="629265" cy="179798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587274" y="1264257"/>
            <a:ext cx="5111903" cy="524573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8" name="等腰三角形 7"/>
          <p:cNvSpPr/>
          <p:nvPr>
            <p:custDataLst>
              <p:tags r:id="rId1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562" y="1268464"/>
            <a:ext cx="5017135" cy="524573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/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itle 6"/>
          <p:cNvSpPr txBox="1"/>
          <p:nvPr>
            <p:custDataLst>
              <p:tags r:id="rId3"/>
            </p:custDataLst>
          </p:nvPr>
        </p:nvSpPr>
        <p:spPr>
          <a:xfrm>
            <a:off x="995172" y="1308131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zh-CN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关键技术</a:t>
            </a:r>
            <a:endParaRPr kumimoji="0" lang="zh-CN" altLang="zh-CN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58495" y="2360930"/>
            <a:ext cx="1014730" cy="750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数据可视化技术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2186454" y="2360930"/>
            <a:ext cx="1014730" cy="750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658495" y="3619500"/>
            <a:ext cx="1014730" cy="750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网络可视化技术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6"/>
            </p:custDataLst>
          </p:nvPr>
        </p:nvSpPr>
        <p:spPr>
          <a:xfrm>
            <a:off x="2186454" y="3635950"/>
            <a:ext cx="1014730" cy="750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桑基图技术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>
            <p:custDataLst>
              <p:tags r:id="rId7"/>
            </p:custDataLst>
          </p:nvPr>
        </p:nvSpPr>
        <p:spPr>
          <a:xfrm>
            <a:off x="658495" y="4878070"/>
            <a:ext cx="1014730" cy="750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评分模型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8"/>
            </p:custDataLst>
          </p:nvPr>
        </p:nvSpPr>
        <p:spPr>
          <a:xfrm>
            <a:off x="2186454" y="4909286"/>
            <a:ext cx="1014730" cy="750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移动应用开发技术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8"/>
          <p:cNvSpPr/>
          <p:nvPr/>
        </p:nvSpPr>
        <p:spPr>
          <a:xfrm>
            <a:off x="7802880" y="3061970"/>
            <a:ext cx="2788920" cy="17430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itle 6"/>
          <p:cNvSpPr txBox="1"/>
          <p:nvPr>
            <p:custDataLst>
              <p:tags r:id="rId9"/>
            </p:custDataLst>
          </p:nvPr>
        </p:nvSpPr>
        <p:spPr>
          <a:xfrm>
            <a:off x="7403653" y="1248756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zh-CN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作品需求</a:t>
            </a:r>
            <a:endParaRPr kumimoji="0" lang="zh-CN" altLang="zh-CN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圆角矩形 19"/>
          <p:cNvSpPr/>
          <p:nvPr/>
        </p:nvSpPr>
        <p:spPr>
          <a:xfrm>
            <a:off x="8124418" y="3887125"/>
            <a:ext cx="90297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用户注册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0"/>
          <p:cNvSpPr/>
          <p:nvPr>
            <p:custDataLst>
              <p:tags r:id="rId10"/>
            </p:custDataLst>
          </p:nvPr>
        </p:nvSpPr>
        <p:spPr>
          <a:xfrm>
            <a:off x="9360763" y="3842040"/>
            <a:ext cx="90297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1"/>
          <p:cNvSpPr/>
          <p:nvPr>
            <p:custDataLst>
              <p:tags r:id="rId11"/>
            </p:custDataLst>
          </p:nvPr>
        </p:nvSpPr>
        <p:spPr>
          <a:xfrm>
            <a:off x="8124418" y="3298480"/>
            <a:ext cx="90297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养老机构推荐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2"/>
          <p:cNvSpPr/>
          <p:nvPr>
            <p:custDataLst>
              <p:tags r:id="rId12"/>
            </p:custDataLst>
          </p:nvPr>
        </p:nvSpPr>
        <p:spPr>
          <a:xfrm>
            <a:off x="9360763" y="3298480"/>
            <a:ext cx="90297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地理位置可视化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3"/>
          <p:cNvSpPr/>
          <p:nvPr>
            <p:custDataLst>
              <p:tags r:id="rId13"/>
            </p:custDataLst>
          </p:nvPr>
        </p:nvSpPr>
        <p:spPr>
          <a:xfrm>
            <a:off x="8629878" y="4335435"/>
            <a:ext cx="90297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评分模型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4"/>
          <p:cNvSpPr/>
          <p:nvPr>
            <p:custDataLst>
              <p:tags r:id="rId14"/>
            </p:custDataLst>
          </p:nvPr>
        </p:nvSpPr>
        <p:spPr>
          <a:xfrm>
            <a:off x="7780883" y="2196117"/>
            <a:ext cx="90297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25"/>
          <p:cNvSpPr/>
          <p:nvPr>
            <p:custDataLst>
              <p:tags r:id="rId15"/>
            </p:custDataLst>
          </p:nvPr>
        </p:nvSpPr>
        <p:spPr>
          <a:xfrm>
            <a:off x="9462363" y="2196117"/>
            <a:ext cx="90297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26"/>
          <p:cNvSpPr/>
          <p:nvPr>
            <p:custDataLst>
              <p:tags r:id="rId16"/>
            </p:custDataLst>
          </p:nvPr>
        </p:nvSpPr>
        <p:spPr>
          <a:xfrm>
            <a:off x="7956461" y="5646091"/>
            <a:ext cx="90297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入住人员信息管理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27"/>
          <p:cNvSpPr/>
          <p:nvPr>
            <p:custDataLst>
              <p:tags r:id="rId17"/>
            </p:custDataLst>
          </p:nvPr>
        </p:nvSpPr>
        <p:spPr>
          <a:xfrm>
            <a:off x="9418231" y="5646091"/>
            <a:ext cx="90297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评分模型设计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59393" y="3008917"/>
            <a:ext cx="13042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核心功能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0"/>
          <p:cNvSpPr/>
          <p:nvPr>
            <p:custDataLst>
              <p:tags r:id="rId18"/>
            </p:custDataLst>
          </p:nvPr>
        </p:nvSpPr>
        <p:spPr>
          <a:xfrm>
            <a:off x="7732623" y="1961167"/>
            <a:ext cx="2718435" cy="6902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19"/>
            </p:custDataLst>
          </p:nvPr>
        </p:nvSpPr>
        <p:spPr>
          <a:xfrm>
            <a:off x="8340318" y="1905287"/>
            <a:ext cx="17868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移动应用开发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2"/>
          <p:cNvSpPr/>
          <p:nvPr>
            <p:custDataLst>
              <p:tags r:id="rId20"/>
            </p:custDataLst>
          </p:nvPr>
        </p:nvSpPr>
        <p:spPr>
          <a:xfrm>
            <a:off x="7803108" y="5324128"/>
            <a:ext cx="2718435" cy="8496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21"/>
            </p:custDataLst>
          </p:nvPr>
        </p:nvSpPr>
        <p:spPr>
          <a:xfrm>
            <a:off x="8385231" y="5316517"/>
            <a:ext cx="17868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数据管理和算法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上箭头 34"/>
          <p:cNvSpPr/>
          <p:nvPr/>
        </p:nvSpPr>
        <p:spPr>
          <a:xfrm>
            <a:off x="8965744" y="2672598"/>
            <a:ext cx="354965" cy="395605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下箭头 35"/>
          <p:cNvSpPr/>
          <p:nvPr/>
        </p:nvSpPr>
        <p:spPr>
          <a:xfrm>
            <a:off x="8989922" y="4859952"/>
            <a:ext cx="344805" cy="45656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10"/>
          <p:cNvSpPr/>
          <p:nvPr>
            <p:custDataLst>
              <p:tags r:id="rId22"/>
            </p:custDataLst>
          </p:nvPr>
        </p:nvSpPr>
        <p:spPr>
          <a:xfrm>
            <a:off x="3696335" y="2360930"/>
            <a:ext cx="1014730" cy="750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隶书" panose="02010509060101010101" charset="-122"/>
              </a:rPr>
              <a:t>地理信息系统（GIS）技术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隶书" panose="02010509060101010101" charset="-122"/>
            </a:endParaRPr>
          </a:p>
        </p:txBody>
      </p:sp>
      <p:sp>
        <p:nvSpPr>
          <p:cNvPr id="42" name="圆角矩形 13"/>
          <p:cNvSpPr/>
          <p:nvPr>
            <p:custDataLst>
              <p:tags r:id="rId23"/>
            </p:custDataLst>
          </p:nvPr>
        </p:nvSpPr>
        <p:spPr>
          <a:xfrm>
            <a:off x="3686810" y="3619500"/>
            <a:ext cx="1014730" cy="750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数据管理系统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17"/>
          <p:cNvSpPr/>
          <p:nvPr>
            <p:custDataLst>
              <p:tags r:id="rId24"/>
            </p:custDataLst>
          </p:nvPr>
        </p:nvSpPr>
        <p:spPr>
          <a:xfrm>
            <a:off x="3696335" y="4878070"/>
            <a:ext cx="1014730" cy="75057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人工智能算法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形 43" descr="山 纯色填充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96551" y="3008917"/>
            <a:ext cx="914400" cy="914400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587274" y="1264257"/>
            <a:ext cx="5111903" cy="524573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8" name="等腰三角形 7"/>
          <p:cNvSpPr/>
          <p:nvPr>
            <p:custDataLst>
              <p:tags r:id="rId1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562" y="1268464"/>
            <a:ext cx="5017135" cy="524573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/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itle 6"/>
          <p:cNvSpPr txBox="1"/>
          <p:nvPr>
            <p:custDataLst>
              <p:tags r:id="rId3"/>
            </p:custDataLst>
          </p:nvPr>
        </p:nvSpPr>
        <p:spPr>
          <a:xfrm>
            <a:off x="995172" y="1308131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2800" b="1" i="0" spc="200" noProof="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技术难点</a:t>
            </a:r>
            <a:endParaRPr kumimoji="0" lang="zh-CN" altLang="en-US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itle 6"/>
          <p:cNvSpPr txBox="1"/>
          <p:nvPr>
            <p:custDataLst>
              <p:tags r:id="rId4"/>
            </p:custDataLst>
          </p:nvPr>
        </p:nvSpPr>
        <p:spPr>
          <a:xfrm>
            <a:off x="7403653" y="1248756"/>
            <a:ext cx="3504590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2800" b="1" spc="200" dirty="0">
                <a:ln w="3175">
                  <a:noFill/>
                  <a:prstDash val="dash"/>
                </a:ln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预期效果</a:t>
            </a:r>
            <a:endParaRPr kumimoji="0" lang="zh-CN" altLang="en-US" sz="2800" b="1" i="0" spc="200" noProof="0" dirty="0">
              <a:ln w="3175">
                <a:noFill/>
                <a:prstDash val="dash"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4" name="图形 43" descr="山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6551" y="3008917"/>
            <a:ext cx="914400" cy="914400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740310" y="2434626"/>
            <a:ext cx="1573161" cy="582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数据整合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2747467" y="2434626"/>
            <a:ext cx="2132224" cy="582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数据隐私与安全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740309" y="3429000"/>
            <a:ext cx="1573161" cy="582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个性化推荐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2747467" y="3441351"/>
            <a:ext cx="2132224" cy="582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地理信息分析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40309" y="4423374"/>
            <a:ext cx="1573161" cy="582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热度分析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2747467" y="4448076"/>
            <a:ext cx="2132224" cy="582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用户界面设计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7188483" y="1873896"/>
            <a:ext cx="3934929" cy="129209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实现老年人及其家属更容易做出明智的养老机构选择，养老机构提高入住率和改进服务质量，政府更有效地监管，医疗专业人员提供更准确的建议</a:t>
            </a:r>
            <a:endParaRPr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175760" y="3292589"/>
            <a:ext cx="3934929" cy="129209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研究机构和学者会获得丰富的研究数据，养老服务行业从业者会获得更好的就业机会</a:t>
            </a:r>
            <a:endParaRPr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7188483" y="4711282"/>
            <a:ext cx="3934929" cy="129209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提高整个养老服务行业的效率、质量和透明度，改善老年人的生活质量。</a:t>
            </a:r>
            <a:endParaRPr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077200" y="2084070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050827" y="2084070"/>
            <a:ext cx="1435573" cy="2777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56540" y="2084070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itle 6"/>
          <p:cNvSpPr txBox="1"/>
          <p:nvPr>
            <p:custDataLst>
              <p:tags r:id="rId3"/>
            </p:custDataLst>
          </p:nvPr>
        </p:nvSpPr>
        <p:spPr>
          <a:xfrm>
            <a:off x="8220515" y="1728008"/>
            <a:ext cx="3352825" cy="3810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​痛点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二</a:t>
            </a: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accent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如何根据老人自身情况进行合理分类并安排入住</a:t>
            </a: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老年人类型多，需求不同，如何根据老年人自身情况进行合理分类归纳，并为不同类型老年人寻找最合适的养老院成为当前痛点之一</a:t>
            </a:r>
            <a:endParaRPr lang="zh-CN" alt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</a:t>
            </a:r>
            <a:endParaRPr lang="zh-CN" altLang="zh-CN" sz="16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</a:t>
            </a:r>
            <a:endParaRPr lang="zh-CN" altLang="zh-CN" sz="16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itle 6"/>
          <p:cNvSpPr txBox="1"/>
          <p:nvPr>
            <p:custDataLst>
              <p:tags r:id="rId4"/>
            </p:custDataLst>
          </p:nvPr>
        </p:nvSpPr>
        <p:spPr>
          <a:xfrm>
            <a:off x="365429" y="1051535"/>
            <a:ext cx="3352825" cy="3810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​痛点一：</a:t>
            </a:r>
            <a:r>
              <a:rPr lang="zh-CN" altLang="en-US" sz="1600" spc="80" dirty="0">
                <a:ln w="3175">
                  <a:noFill/>
                  <a:prstDash val="dash"/>
                </a:ln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如何</a:t>
            </a:r>
            <a:r>
              <a:rPr lang="zh-CN" altLang="en-US" sz="1600" spc="80" dirty="0">
                <a:ln w="3175">
                  <a:noFill/>
                  <a:prstDash val="dash"/>
                </a:ln>
                <a:solidFill>
                  <a:schemeClr val="accent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判断一家养老机构的品质</a:t>
            </a: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当前社会上的养老院良莠不齐，没有统一的标准直观的展示养老院的各项硬件属性和服务水平。</a:t>
            </a: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</a:t>
            </a:r>
            <a:endParaRPr lang="zh-CN" altLang="zh-CN" sz="16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209368" y="1694830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针对老年人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12012" y="1694830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针对养老院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4403669" y="2291534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4403669" y="2671411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403669" y="3051288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床位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4403519" y="3429000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管理制度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4403519" y="4158909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周边环境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40727" y="4934248"/>
            <a:ext cx="12486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养老院标准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31031" y="3734037"/>
            <a:ext cx="459740" cy="7299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6432250" y="2084070"/>
            <a:ext cx="1435573" cy="2777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6785092" y="2291534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6785092" y="2671411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基础病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6785092" y="3051288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过敏原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6784942" y="3429000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生活要求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6784942" y="4158909"/>
            <a:ext cx="770792" cy="285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22150" y="4934248"/>
            <a:ext cx="12486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老年人分类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12454" y="3734037"/>
            <a:ext cx="459740" cy="7299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箭头: 右 35"/>
          <p:cNvSpPr/>
          <p:nvPr/>
        </p:nvSpPr>
        <p:spPr>
          <a:xfrm>
            <a:off x="5486400" y="2813979"/>
            <a:ext cx="945850" cy="237309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/>
          <p:cNvSpPr/>
          <p:nvPr/>
        </p:nvSpPr>
        <p:spPr>
          <a:xfrm>
            <a:off x="5486400" y="3336424"/>
            <a:ext cx="945850" cy="237309"/>
          </a:xfrm>
          <a:prstGeom prst="lef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左 38"/>
          <p:cNvSpPr/>
          <p:nvPr/>
        </p:nvSpPr>
        <p:spPr>
          <a:xfrm>
            <a:off x="3827145" y="3051288"/>
            <a:ext cx="203048" cy="144196"/>
          </a:xfrm>
          <a:prstGeom prst="lef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/>
          <p:cNvSpPr/>
          <p:nvPr/>
        </p:nvSpPr>
        <p:spPr>
          <a:xfrm>
            <a:off x="7888457" y="3051288"/>
            <a:ext cx="209377" cy="144196"/>
          </a:xfrm>
          <a:prstGeom prst="rightArrow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460339" y="3034911"/>
            <a:ext cx="10891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相互影响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077200" y="2084070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166870" y="2084070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56540" y="2084070"/>
            <a:ext cx="3570605" cy="27774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itle 6"/>
          <p:cNvSpPr txBox="1"/>
          <p:nvPr>
            <p:custDataLst>
              <p:tags r:id="rId3"/>
            </p:custDataLst>
          </p:nvPr>
        </p:nvSpPr>
        <p:spPr>
          <a:xfrm>
            <a:off x="8186089" y="1845389"/>
            <a:ext cx="3352825" cy="3810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​痛点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五</a:t>
            </a: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accent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如何实时更新和维护老人信息</a:t>
            </a: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养老机构需要定期更新信息以确保推荐的准确性，如果系统未提供便捷的信息更新和维护功能，可能给养老机构带来困扰。</a:t>
            </a:r>
            <a:endParaRPr lang="zh-CN" alt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</a:t>
            </a:r>
            <a:endParaRPr lang="zh-CN" altLang="zh-CN" sz="16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zh-CN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</a:t>
            </a:r>
            <a:endParaRPr lang="zh-CN" altLang="zh-CN" sz="16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itle 6"/>
          <p:cNvSpPr txBox="1"/>
          <p:nvPr>
            <p:custDataLst>
              <p:tags r:id="rId4"/>
            </p:custDataLst>
          </p:nvPr>
        </p:nvSpPr>
        <p:spPr>
          <a:xfrm>
            <a:off x="4215344" y="1694830"/>
            <a:ext cx="3352825" cy="3810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​痛点</a:t>
            </a:r>
            <a:r>
              <a:rPr lang="zh-CN" altLang="en-US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四</a:t>
            </a: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600" spc="80" dirty="0">
                <a:ln w="3175">
                  <a:noFill/>
                  <a:prstDash val="dash"/>
                </a:ln>
                <a:solidFill>
                  <a:schemeClr val="accent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如何使用养老系统</a:t>
            </a:r>
            <a:r>
              <a:rPr lang="en-US" altLang="zh-CN" sz="1600" spc="80" dirty="0">
                <a:ln w="3175">
                  <a:noFill/>
                  <a:prstDash val="dash"/>
                </a:ln>
                <a:solidFill>
                  <a:schemeClr val="accent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app</a:t>
            </a: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多数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老年人对数字技术不够熟悉，部分养老机构推荐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使用复杂，使老年人面临技术障碍，包括登录、信息输入等，影响系统体验</a:t>
            </a:r>
            <a:endParaRPr lang="zh-CN" alt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</a:t>
            </a:r>
            <a:endParaRPr lang="zh-CN" altLang="zh-CN" sz="16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</a:t>
            </a:r>
            <a:endParaRPr lang="zh-CN" altLang="zh-CN" sz="16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itle 6"/>
          <p:cNvSpPr txBox="1"/>
          <p:nvPr>
            <p:custDataLst>
              <p:tags r:id="rId5"/>
            </p:custDataLst>
          </p:nvPr>
        </p:nvSpPr>
        <p:spPr>
          <a:xfrm>
            <a:off x="330843" y="1297833"/>
            <a:ext cx="3352825" cy="3810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​痛点</a:t>
            </a:r>
            <a:r>
              <a:rPr lang="zh-CN" altLang="en-US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三</a:t>
            </a: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600" spc="80" dirty="0">
                <a:ln w="3175">
                  <a:noFill/>
                  <a:prstDash val="dash"/>
                </a:ln>
                <a:solidFill>
                  <a:schemeClr val="accent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如何对接与之相匹配的养老院</a:t>
            </a: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相关机构在老年人与养老机构间维持平衡，既要维护老年人相关利益，也要对养老机构进行相关审查。</a:t>
            </a:r>
            <a:r>
              <a:rPr lang="zh-CN" altLang="zh-CN" sz="16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​</a:t>
            </a:r>
            <a:endParaRPr lang="zh-CN" altLang="zh-CN" sz="16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6"/>
            </p:custDataLst>
          </p:nvPr>
        </p:nvGraphicFramePr>
        <p:xfrm>
          <a:off x="0" y="0"/>
          <a:ext cx="121951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35"/>
                <a:gridCol w="2439035"/>
                <a:gridCol w="2439035"/>
                <a:gridCol w="2439035"/>
                <a:gridCol w="243903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作品概述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痛点分析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数据使用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作品成果与价值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209368" y="1694830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针对相关机构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54839" y="1694830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针对老年人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15678" y="1714494"/>
            <a:ext cx="1700980" cy="301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针对养老院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1040_1*f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16;18;2"/>
  <p:tag name="KSO_WM_UNIT_BLOCK" val="0"/>
  <p:tag name="KSO_WM_UNIT_SM_LIMIT_TYPE" val="2"/>
  <p:tag name="KSO_WM_UNIT_DEC_AREA_ID" val="cfad967ef21a410ea151801c4ad16a9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2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1040_1*f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16;18;2"/>
  <p:tag name="KSO_WM_UNIT_BLOCK" val="0"/>
  <p:tag name="KSO_WM_UNIT_SM_LIMIT_TYPE" val="2"/>
  <p:tag name="KSO_WM_UNIT_DEC_AREA_ID" val="cfad967ef21a410ea151801c4ad16a9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123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21040_1*f*2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40;44;2"/>
  <p:tag name="KSO_WM_UNIT_BLOCK" val="0"/>
  <p:tag name="KSO_WM_UNIT_SM_LIMIT_TYPE" val="2"/>
  <p:tag name="KSO_WM_UNIT_DEC_AREA_ID" val="4bd0c9117fca4ff1b3a5290a4572b037"/>
  <p:tag name="KSO_WM_UNIT_DECORATE_INFO" val="{&quot;ReferentInfo&quot;:{&quot;Id&quot;:&quot;22575dc99a614214bbade674a2a2888f&quot;,&quot;X&quot;:{&quot;Pos&quot;:0},&quot;Y&quot;:{&quot;Pos&quot;:0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通用百货&#10;企业介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1040_1*a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72;74;2"/>
  <p:tag name="KSO_WM_UNIT_BLOCK" val="0"/>
  <p:tag name="KSO_WM_UNIT_SM_LIMIT_TYPE" val="2"/>
  <p:tag name="KSO_WM_UNIT_DEC_AREA_ID" val="22575dc99a614214bbade674a2a288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125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1040_1*f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16;18;2"/>
  <p:tag name="KSO_WM_UNIT_BLOCK" val="0"/>
  <p:tag name="KSO_WM_UNIT_SM_LIMIT_TYPE" val="2"/>
  <p:tag name="KSO_WM_UNIT_DEC_AREA_ID" val="cfad967ef21a410ea151801c4ad16a9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  <p:tag name="KSO_WM_UNIT_TEXT_FILL_FORE_SCHEMECOLOR_INDEX_BRIGHTNESS" val="0.15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通用百货&#10;企业介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1040_1*a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72;74;2"/>
  <p:tag name="KSO_WM_UNIT_BLOCK" val="0"/>
  <p:tag name="KSO_WM_UNIT_SM_LIMIT_TYPE" val="2"/>
  <p:tag name="KSO_WM_UNIT_DEC_AREA_ID" val="22575dc99a614214bbade674a2a288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127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128.xml><?xml version="1.0" encoding="utf-8"?>
<p:tagLst xmlns:p="http://schemas.openxmlformats.org/presentationml/2006/main">
  <p:tag name="KSO_WM_TEMPLATE_CATEGORY" val="diagram"/>
  <p:tag name="KSO_WM_TEMPLATE_INDEX" val="20186151"/>
  <p:tag name="KSO_WM_UNIT_TYPE" val="h_i"/>
  <p:tag name="KSO_WM_UNIT_INDEX" val="1_1"/>
  <p:tag name="KSO_WM_UNIT_ID" val="diagram20186151_2*h_i*1_1"/>
  <p:tag name="KSO_WM_UNIT_LAYERLEVEL" val="1_1"/>
  <p:tag name="KSO_WM_BEAUTIFY_FLAG" val="#wm#"/>
  <p:tag name="KSO_WM_TAG_VERSION" val="1.0"/>
</p:tagLst>
</file>

<file path=ppt/tags/tag129.xml><?xml version="1.0" encoding="utf-8"?>
<p:tagLst xmlns:p="http://schemas.openxmlformats.org/presentationml/2006/main">
  <p:tag name="KSO_WM_TEMPLATE_CATEGORY" val="diagram"/>
  <p:tag name="KSO_WM_TEMPLATE_INDEX" val="20186151"/>
  <p:tag name="KSO_WM_UNIT_TYPE" val="h_a"/>
  <p:tag name="KSO_WM_UNIT_INDEX" val="1_1"/>
  <p:tag name="KSO_WM_UNIT_ID" val="diagram20186151_2*h_a*1_1"/>
  <p:tag name="KSO_WM_UNIT_LAYERLEVEL" val="1_1"/>
  <p:tag name="KSO_WM_UNIT_VALUE" val="2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目录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CATEGORY" val="diagram"/>
  <p:tag name="KSO_WM_TEMPLATE_INDEX" val="20186151"/>
  <p:tag name="KSO_WM_UNIT_TYPE" val="h_a"/>
  <p:tag name="KSO_WM_UNIT_INDEX" val="1_2"/>
  <p:tag name="KSO_WM_UNIT_ID" val="diagram20186151_2*h_a*1_2"/>
  <p:tag name="KSO_WM_UNIT_LAYERLEVEL" val="1_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131.xml><?xml version="1.0" encoding="utf-8"?>
<p:tagLst xmlns:p="http://schemas.openxmlformats.org/presentationml/2006/main">
  <p:tag name="KSO_WM_TEMPLATE_CATEGORY" val="diagram"/>
  <p:tag name="KSO_WM_TEMPLATE_INDEX" val="20186151"/>
  <p:tag name="KSO_WM_UNIT_TYPE" val="h_i"/>
  <p:tag name="KSO_WM_UNIT_INDEX" val="1_2"/>
  <p:tag name="KSO_WM_UNIT_ID" val="diagram20186151_2*h_i*1_2"/>
  <p:tag name="KSO_WM_UNIT_LAYERLEVEL" val="1_1"/>
  <p:tag name="KSO_WM_BEAUTIFY_FLAG" val="#wm#"/>
  <p:tag name="KSO_WM_TAG_VERSION" val="1.0"/>
</p:tagLst>
</file>

<file path=ppt/tags/tag132.xml><?xml version="1.0" encoding="utf-8"?>
<p:tagLst xmlns:p="http://schemas.openxmlformats.org/presentationml/2006/main">
  <p:tag name="KSO_WM_TEMPLATE_CATEGORY" val="diagram"/>
  <p:tag name="KSO_WM_TEMPLATE_INDEX" val="20186151"/>
  <p:tag name="KSO_WM_UNIT_TYPE" val="l_h_i"/>
  <p:tag name="KSO_WM_UNIT_INDEX" val="1_1_1"/>
  <p:tag name="KSO_WM_UNIT_ID" val="diagram20186151_2*l_h_i*1_1_1"/>
  <p:tag name="KSO_WM_UNIT_LAYERLEVEL" val="1_1_1"/>
  <p:tag name="KSO_WM_BEAUTIFY_FLAG" val="#wm#"/>
  <p:tag name="KSO_WM_TAG_VERSION" val="1.0"/>
  <p:tag name="KSO_WM_DIAGRAM_GROUP_CODE" val="l1-1"/>
  <p:tag name="KSO_WM_UNIT_TEXT_FILL_FORE_SCHEMECOLOR_INDEX" val="15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TEMPLATE_CATEGORY" val="diagram"/>
  <p:tag name="KSO_WM_TEMPLATE_INDEX" val="20186151"/>
  <p:tag name="KSO_WM_UNIT_TYPE" val="l_h_a"/>
  <p:tag name="KSO_WM_UNIT_INDEX" val="1_1_1"/>
  <p:tag name="KSO_WM_UNIT_ID" val="diagram20186151_2*l_h_a*1_1_1"/>
  <p:tag name="KSO_WM_UNIT_LAYERLEVEL" val="1_1_1"/>
  <p:tag name="KSO_WM_UNIT_VALUE" val="17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标题文本预设"/>
  <p:tag name="KSO_WM_UNIT_TEXT_FILL_FORE_SCHEMECOLOR_INDEX" val="15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TEMPLATE_CATEGORY" val="diagram"/>
  <p:tag name="KSO_WM_TEMPLATE_INDEX" val="20186151"/>
  <p:tag name="KSO_WM_UNIT_TYPE" val="l_h_i"/>
  <p:tag name="KSO_WM_UNIT_INDEX" val="1_2_1"/>
  <p:tag name="KSO_WM_UNIT_ID" val="diagram20186151_2*l_h_i*1_2_1"/>
  <p:tag name="KSO_WM_UNIT_LAYERLEVEL" val="1_1_1"/>
  <p:tag name="KSO_WM_BEAUTIFY_FLAG" val="#wm#"/>
  <p:tag name="KSO_WM_TAG_VERSION" val="1.0"/>
  <p:tag name="KSO_WM_DIAGRAM_GROUP_CODE" val="l1-1"/>
  <p:tag name="KSO_WM_UNIT_TEXT_FILL_FORE_SCHEMECOLOR_INDEX" val="15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TEMPLATE_CATEGORY" val="diagram"/>
  <p:tag name="KSO_WM_TEMPLATE_INDEX" val="20186151"/>
  <p:tag name="KSO_WM_UNIT_TYPE" val="l_h_i"/>
  <p:tag name="KSO_WM_UNIT_INDEX" val="1_3_1"/>
  <p:tag name="KSO_WM_UNIT_ID" val="diagram20186151_2*l_h_i*1_3_1"/>
  <p:tag name="KSO_WM_UNIT_LAYERLEVEL" val="1_1_1"/>
  <p:tag name="KSO_WM_BEAUTIFY_FLAG" val="#wm#"/>
  <p:tag name="KSO_WM_TAG_VERSION" val="1.0"/>
  <p:tag name="KSO_WM_DIAGRAM_GROUP_CODE" val="l1-1"/>
  <p:tag name="KSO_WM_UNIT_TEXT_FILL_FORE_SCHEMECOLOR_INDEX" val="15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TEMPLATE_CATEGORY" val="diagram"/>
  <p:tag name="KSO_WM_TEMPLATE_INDEX" val="20186151"/>
  <p:tag name="KSO_WM_UNIT_TYPE" val="l_h_i"/>
  <p:tag name="KSO_WM_UNIT_INDEX" val="1_4_1"/>
  <p:tag name="KSO_WM_UNIT_ID" val="diagram20186151_2*l_h_i*1_4_1"/>
  <p:tag name="KSO_WM_UNIT_LAYERLEVEL" val="1_1_1"/>
  <p:tag name="KSO_WM_BEAUTIFY_FLAG" val="#wm#"/>
  <p:tag name="KSO_WM_TAG_VERSION" val="1.0"/>
  <p:tag name="KSO_WM_DIAGRAM_GROUP_CODE" val="l1-1"/>
  <p:tag name="KSO_WM_UNIT_TEXT_FILL_FORE_SCHEMECOLOR_INDEX" val="15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TEMPLATE_CATEGORY" val="diagram"/>
  <p:tag name="KSO_WM_TEMPLATE_INDEX" val="20186151"/>
  <p:tag name="KSO_WM_UNIT_TYPE" val="l_h_a"/>
  <p:tag name="KSO_WM_UNIT_INDEX" val="1_1_1"/>
  <p:tag name="KSO_WM_UNIT_ID" val="diagram20186151_2*l_h_a*1_1_1"/>
  <p:tag name="KSO_WM_UNIT_LAYERLEVEL" val="1_1_1"/>
  <p:tag name="KSO_WM_UNIT_VALUE" val="17"/>
  <p:tag name="KSO_WM_UNIT_HIGHLIGHT" val="0"/>
  <p:tag name="KSO_WM_UNIT_COMPATIBLE" val="0"/>
  <p:tag name="KSO_WM_UNIT_CLEAR" val="0"/>
  <p:tag name="KSO_WM_BEAUTIFY_FLAG" val=""/>
  <p:tag name="KSO_WM_TAG_VERSION" val="1.0"/>
  <p:tag name="KSO_WM_DIAGRAM_GROUP_CODE" val="l1-1"/>
  <p:tag name="KSO_WM_UNIT_PRESET_TEXT" val="标题文本预设"/>
  <p:tag name="KSO_WM_UNIT_TEXT_FILL_FORE_SCHEMECOLOR_INDEX" val="15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TEMPLATE_CATEGORY" val="diagram"/>
  <p:tag name="KSO_WM_TEMPLATE_INDEX" val="20186151"/>
  <p:tag name="KSO_WM_UNIT_TYPE" val="l_h_i"/>
  <p:tag name="KSO_WM_UNIT_INDEX" val="1_4_1"/>
  <p:tag name="KSO_WM_UNIT_ID" val="diagram20186151_2*l_h_i*1_4_1"/>
  <p:tag name="KSO_WM_UNIT_LAYERLEVEL" val="1_1_1"/>
  <p:tag name="KSO_WM_BEAUTIFY_FLAG" val=""/>
  <p:tag name="KSO_WM_TAG_VERSION" val="1.0"/>
  <p:tag name="KSO_WM_DIAGRAM_GROUP_CODE" val="l1-1"/>
  <p:tag name="KSO_WM_UNIT_TEXT_FILL_FORE_SCHEMECOLOR_INDEX" val="15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TEMPLATE_CATEGORY" val="diagram"/>
  <p:tag name="KSO_WM_TEMPLATE_INDEX" val="20186151"/>
  <p:tag name="KSO_WM_UNIT_TYPE" val="l_h_a"/>
  <p:tag name="KSO_WM_UNIT_INDEX" val="1_1_1"/>
  <p:tag name="KSO_WM_UNIT_ID" val="diagram20186151_2*l_h_a*1_1_1"/>
  <p:tag name="KSO_WM_UNIT_LAYERLEVEL" val="1_1_1"/>
  <p:tag name="KSO_WM_UNIT_VALUE" val="17"/>
  <p:tag name="KSO_WM_UNIT_HIGHLIGHT" val="0"/>
  <p:tag name="KSO_WM_UNIT_COMPATIBLE" val="0"/>
  <p:tag name="KSO_WM_UNIT_CLEAR" val="0"/>
  <p:tag name="KSO_WM_BEAUTIFY_FLAG" val=""/>
  <p:tag name="KSO_WM_TAG_VERSION" val="1.0"/>
  <p:tag name="KSO_WM_DIAGRAM_GROUP_CODE" val="l1-1"/>
  <p:tag name="KSO_WM_UNIT_PRESET_TEXT" val="标题文本预设"/>
  <p:tag name="KSO_WM_UNIT_TEXT_FILL_FORE_SCHEMECOLOR_INDEX" val="1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CATEGORY" val="diagram"/>
  <p:tag name="KSO_WM_TEMPLATE_INDEX" val="20186151"/>
  <p:tag name="KSO_WM_UNIT_TYPE" val="l_h_a"/>
  <p:tag name="KSO_WM_UNIT_INDEX" val="1_1_1"/>
  <p:tag name="KSO_WM_UNIT_ID" val="diagram20186151_2*l_h_a*1_1_1"/>
  <p:tag name="KSO_WM_UNIT_LAYERLEVEL" val="1_1_1"/>
  <p:tag name="KSO_WM_UNIT_VALUE" val="17"/>
  <p:tag name="KSO_WM_UNIT_HIGHLIGHT" val="0"/>
  <p:tag name="KSO_WM_UNIT_COMPATIBLE" val="0"/>
  <p:tag name="KSO_WM_UNIT_CLEAR" val="0"/>
  <p:tag name="KSO_WM_BEAUTIFY_FLAG" val=""/>
  <p:tag name="KSO_WM_TAG_VERSION" val="1.0"/>
  <p:tag name="KSO_WM_DIAGRAM_GROUP_CODE" val="l1-1"/>
  <p:tag name="KSO_WM_UNIT_PRESET_TEXT" val="标题文本预设"/>
  <p:tag name="KSO_WM_UNIT_TEXT_FILL_FORE_SCHEMECOLOR_INDEX" val="15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TEMPLATE_CATEGORY" val="diagram"/>
  <p:tag name="KSO_WM_TEMPLATE_INDEX" val="20186151"/>
  <p:tag name="KSO_WM_UNIT_TYPE" val="l_h_a"/>
  <p:tag name="KSO_WM_UNIT_INDEX" val="1_1_1"/>
  <p:tag name="KSO_WM_UNIT_ID" val="diagram20186151_2*l_h_a*1_1_1"/>
  <p:tag name="KSO_WM_UNIT_LAYERLEVEL" val="1_1_1"/>
  <p:tag name="KSO_WM_UNIT_VALUE" val="17"/>
  <p:tag name="KSO_WM_UNIT_HIGHLIGHT" val="0"/>
  <p:tag name="KSO_WM_UNIT_COMPATIBLE" val="0"/>
  <p:tag name="KSO_WM_UNIT_CLEAR" val="0"/>
  <p:tag name="KSO_WM_BEAUTIFY_FLAG" val=""/>
  <p:tag name="KSO_WM_TAG_VERSION" val="1.0"/>
  <p:tag name="KSO_WM_DIAGRAM_GROUP_CODE" val="l1-1"/>
  <p:tag name="KSO_WM_UNIT_PRESET_TEXT" val="标题文本预设"/>
  <p:tag name="KSO_WM_UNIT_TEXT_FILL_FORE_SCHEMECOLOR_INDEX" val="15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TEMPLATE_INDEX" val="20186151"/>
  <p:tag name="KSO_WM_TAG_VERSION" val="1.0"/>
  <p:tag name="KSO_WM_SLIDE_INDEX" val="2"/>
  <p:tag name="KSO_WM_SLIDE_ITEM_CNT" val="4"/>
  <p:tag name="KSO_WM_SLIDE_LAYOUT" val="h_l"/>
  <p:tag name="KSO_WM_SLIDE_LAYOUT_CNT" val="1_1"/>
  <p:tag name="KSO_WM_SLIDE_TYPE" val="contents"/>
  <p:tag name="KSO_WM_SLIDE_SUBTYPE" val="diag"/>
  <p:tag name="KSO_WM_BEAUTIFY_FLAG" val="#wm#"/>
  <p:tag name="KSO_WM_SLIDE_POSITION" val="90*120"/>
  <p:tag name="KSO_WM_SLIDE_SIZE" val="738*327"/>
  <p:tag name="KSO_WM_DIAGRAM_GROUP_CODE" val="l1-1"/>
  <p:tag name="KSO_WM_TEMPLATE_CATEGORY" val="diagram"/>
  <p:tag name="KSO_WM_SLIDE_ID" val="diagram20186151_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82_1*i*2"/>
  <p:tag name="KSO_WM_TEMPLATE_CATEGORY" val="diagram"/>
  <p:tag name="KSO_WM_TEMPLATE_INDEX" val="202110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23"/>
  <p:tag name="KSO_WM_TEMPLATE_ASSEMBLE_GROUPID" val="60656ea74054ed1e2fb7fd23"/>
</p:tagLst>
</file>

<file path=ppt/tags/tag144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14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82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1:02&quot;,&quot;maxSize&quot;:{&quot;size1&quot;:33.79961447465466},&quot;minSize&quot;:{&quot;size1&quot;:33.79961447465466},&quot;normalSize&quot;:{&quot;size1&quot;:33.79961447465466},&quot;subLayout&quot;:[{&quot;id&quot;:&quot;2021-04-01T15:11:02&quot;,&quot;margin&quot;:{&quot;bottom&quot;:2.9629998207092285,&quot;left&quot;:1.6929999589920044,&quot;right&quot;:0,&quot;top&quot;:2.9629998207092285},&quot;maxSize&quot;:{&quot;size1&quot;:49.87773865582336},&quot;minSize&quot;:{&quot;size1&quot;:33.97773865582335},&quot;normalSize&quot;:{&quot;size1&quot;:33.97773865582335},&quot;subLayout&quot;:[{&quot;id&quot;:&quot;2021-04-01T15:11:02&quot;,&quot;margin&quot;:{&quot;bottom&quot;:0.046929728239774704,&quot;left&quot;:1.6929999589920044,&quot;right&quot;:0,&quot;top&quot;:2.9629998207092285},&quot;type&quot;:0},{&quot;id&quot;:&quot;2021-04-01T15:11:02&quot;,&quot;margin&quot;:{&quot;bottom&quot;:2.9629998207092285,&quot;left&quot;:1.6929999589920044,&quot;right&quot;:0,&quot;top&quot;:0.14886191487312317},&quot;type&quot;:0}],&quot;type&quot;:0},{&quot;direction&quot;:1,&quot;id&quot;:&quot;2021-04-01T15:11:02&quot;,&quot;maxSize&quot;:{&quot;size1&quot;:41.59941763882147},&quot;minSize&quot;:{&quot;size1&quot;:41.59941763882147},&quot;normalSize&quot;:{&quot;size1&quot;:41.59941763882147},&quot;subLayout&quot;:[{&quot;id&quot;:&quot;2021-04-01T15:11:02&quot;,&quot;margin&quot;:{&quot;bottom&quot;:7.197000503540039,&quot;left&quot;:1.6929999589920044,&quot;right&quot;:0,&quot;top&quot;:6.349999904632568},&quot;type&quot;:0},{&quot;id&quot;:&quot;2021-04-01T15:11:02&quot;,&quot;margin&quot;:{&quot;bottom&quot;:2.9629998207092285,&quot;left&quot;:1.6929999589920044,&quot;right&quot;:1.6929999589920044,&quot;top&quot;:2.9629998207092285},&quot;maxSize&quot;:{&quot;size1&quot;:49.877737211389466},&quot;minSize&quot;:{&quot;size1&quot;:33.97773721138946},&quot;normalSize&quot;:{&quot;size1&quot;:33.97773721138946},&quot;subLayout&quot;:[{&quot;id&quot;:&quot;2021-04-01T15:11:02&quot;,&quot;margin&quot;:{&quot;bottom&quot;:0.04692972078919411,&quot;left&quot;:1.6929999589920044,&quot;right&quot;:1.6929999589920044,&quot;top&quot;:2.9629998207092285},&quot;type&quot;:0},{&quot;id&quot;:&quot;2021-04-01T15:11:02&quot;,&quot;margin&quot;:{&quot;bottom&quot;:2.9629998207092285,&quot;left&quot;:1.6929999589920044,&quot;right&quot;:1.6929999589920044,&quot;top&quot;:0.14886191487312317},&quot;type&quot;:0}]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82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3.955*180.703"/>
  <p:tag name="KSO_WM_SLIDE_POSITION" val="48.0004*203.299"/>
  <p:tag name="KSO_WM_TAG_VERSION" val="1.0"/>
  <p:tag name="KSO_WM_SLIDE_LAYOUT" val="a_h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74054ed1e2fb7fd23"/>
  <p:tag name="KSO_WM_TEMPLATE_ASSEMBLE_GROUPID" val="60656ea74054ed1e2fb7fd23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82_1*i*2"/>
  <p:tag name="KSO_WM_TEMPLATE_CATEGORY" val="diagram"/>
  <p:tag name="KSO_WM_TEMPLATE_INDEX" val="202110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23"/>
  <p:tag name="KSO_WM_TEMPLATE_ASSEMBLE_GROUPID" val="60656ea74054ed1e2fb7fd23"/>
</p:tagLst>
</file>

<file path=ppt/tags/tag148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82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1:02&quot;,&quot;maxSize&quot;:{&quot;size1&quot;:33.79961447465466},&quot;minSize&quot;:{&quot;size1&quot;:33.79961447465466},&quot;normalSize&quot;:{&quot;size1&quot;:33.79961447465466},&quot;subLayout&quot;:[{&quot;id&quot;:&quot;2021-04-01T15:11:02&quot;,&quot;margin&quot;:{&quot;bottom&quot;:2.9629998207092285,&quot;left&quot;:1.6929999589920044,&quot;right&quot;:0,&quot;top&quot;:2.9629998207092285},&quot;maxSize&quot;:{&quot;size1&quot;:49.87773865582336},&quot;minSize&quot;:{&quot;size1&quot;:33.97773865582335},&quot;normalSize&quot;:{&quot;size1&quot;:33.97773865582335},&quot;subLayout&quot;:[{&quot;id&quot;:&quot;2021-04-01T15:11:02&quot;,&quot;margin&quot;:{&quot;bottom&quot;:0.046929728239774704,&quot;left&quot;:1.6929999589920044,&quot;right&quot;:0,&quot;top&quot;:2.9629998207092285},&quot;type&quot;:0},{&quot;id&quot;:&quot;2021-04-01T15:11:02&quot;,&quot;margin&quot;:{&quot;bottom&quot;:2.9629998207092285,&quot;left&quot;:1.6929999589920044,&quot;right&quot;:0,&quot;top&quot;:0.14886191487312317},&quot;type&quot;:0}],&quot;type&quot;:0},{&quot;direction&quot;:1,&quot;id&quot;:&quot;2021-04-01T15:11:02&quot;,&quot;maxSize&quot;:{&quot;size1&quot;:41.59941763882147},&quot;minSize&quot;:{&quot;size1&quot;:41.59941763882147},&quot;normalSize&quot;:{&quot;size1&quot;:41.59941763882147},&quot;subLayout&quot;:[{&quot;id&quot;:&quot;2021-04-01T15:11:02&quot;,&quot;margin&quot;:{&quot;bottom&quot;:7.197000503540039,&quot;left&quot;:1.6929999589920044,&quot;right&quot;:0,&quot;top&quot;:6.349999904632568},&quot;type&quot;:0},{&quot;id&quot;:&quot;2021-04-01T15:11:02&quot;,&quot;margin&quot;:{&quot;bottom&quot;:2.9629998207092285,&quot;left&quot;:1.6929999589920044,&quot;right&quot;:1.6929999589920044,&quot;top&quot;:2.9629998207092285},&quot;maxSize&quot;:{&quot;size1&quot;:49.877737211389466},&quot;minSize&quot;:{&quot;size1&quot;:33.97773721138946},&quot;normalSize&quot;:{&quot;size1&quot;:33.97773721138946},&quot;subLayout&quot;:[{&quot;id&quot;:&quot;2021-04-01T15:11:02&quot;,&quot;margin&quot;:{&quot;bottom&quot;:0.04692972078919411,&quot;left&quot;:1.6929999589920044,&quot;right&quot;:1.6929999589920044,&quot;top&quot;:2.9629998207092285},&quot;type&quot;:0},{&quot;id&quot;:&quot;2021-04-01T15:11:02&quot;,&quot;margin&quot;:{&quot;bottom&quot;:2.9629998207092285,&quot;left&quot;:1.6929999589920044,&quot;right&quot;:1.6929999589920044,&quot;top&quot;:0.14886191487312317},&quot;type&quot;:0}]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82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3.955*180.703"/>
  <p:tag name="KSO_WM_SLIDE_POSITION" val="48.0004*203.299"/>
  <p:tag name="KSO_WM_TAG_VERSION" val="1.0"/>
  <p:tag name="KSO_WM_SLIDE_LAYOUT" val="a_h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74054ed1e2fb7fd23"/>
  <p:tag name="KSO_WM_TEMPLATE_ASSEMBLE_GROUPID" val="60656ea74054ed1e2fb7fd23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82_1*i*2"/>
  <p:tag name="KSO_WM_TEMPLATE_CATEGORY" val="diagram"/>
  <p:tag name="KSO_WM_TEMPLATE_INDEX" val="202110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23"/>
  <p:tag name="KSO_WM_TEMPLATE_ASSEMBLE_GROUPID" val="60656ea74054ed1e2fb7fd23"/>
</p:tagLst>
</file>

<file path=ppt/tags/tag167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1082_1*h_a*1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60595b66892940a39a4b2a5d593096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c95b7b25c7e46c681b81c7786036752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82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1:02&quot;,&quot;maxSize&quot;:{&quot;size1&quot;:33.79961447465466},&quot;minSize&quot;:{&quot;size1&quot;:33.79961447465466},&quot;normalSize&quot;:{&quot;size1&quot;:33.79961447465466},&quot;subLayout&quot;:[{&quot;id&quot;:&quot;2021-04-01T15:11:02&quot;,&quot;margin&quot;:{&quot;bottom&quot;:2.9629998207092285,&quot;left&quot;:1.6929999589920044,&quot;right&quot;:0,&quot;top&quot;:2.9629998207092285},&quot;maxSize&quot;:{&quot;size1&quot;:49.87773865582336},&quot;minSize&quot;:{&quot;size1&quot;:33.97773865582335},&quot;normalSize&quot;:{&quot;size1&quot;:33.97773865582335},&quot;subLayout&quot;:[{&quot;id&quot;:&quot;2021-04-01T15:11:02&quot;,&quot;margin&quot;:{&quot;bottom&quot;:0.046929728239774704,&quot;left&quot;:1.6929999589920044,&quot;right&quot;:0,&quot;top&quot;:2.9629998207092285},&quot;type&quot;:0},{&quot;id&quot;:&quot;2021-04-01T15:11:02&quot;,&quot;margin&quot;:{&quot;bottom&quot;:2.9629998207092285,&quot;left&quot;:1.6929999589920044,&quot;right&quot;:0,&quot;top&quot;:0.14886191487312317},&quot;type&quot;:0}],&quot;type&quot;:0},{&quot;direction&quot;:1,&quot;id&quot;:&quot;2021-04-01T15:11:02&quot;,&quot;maxSize&quot;:{&quot;size1&quot;:41.59941763882147},&quot;minSize&quot;:{&quot;size1&quot;:41.59941763882147},&quot;normalSize&quot;:{&quot;size1&quot;:41.59941763882147},&quot;subLayout&quot;:[{&quot;id&quot;:&quot;2021-04-01T15:11:02&quot;,&quot;margin&quot;:{&quot;bottom&quot;:7.197000503540039,&quot;left&quot;:1.6929999589920044,&quot;right&quot;:0,&quot;top&quot;:6.349999904632568},&quot;type&quot;:0},{&quot;id&quot;:&quot;2021-04-01T15:11:02&quot;,&quot;margin&quot;:{&quot;bottom&quot;:2.9629998207092285,&quot;left&quot;:1.6929999589920044,&quot;right&quot;:1.6929999589920044,&quot;top&quot;:2.9629998207092285},&quot;maxSize&quot;:{&quot;size1&quot;:49.877737211389466},&quot;minSize&quot;:{&quot;size1&quot;:33.97773721138946},&quot;normalSize&quot;:{&quot;size1&quot;:33.97773721138946},&quot;subLayout&quot;:[{&quot;id&quot;:&quot;2021-04-01T15:11:02&quot;,&quot;margin&quot;:{&quot;bottom&quot;:0.04692972078919411,&quot;left&quot;:1.6929999589920044,&quot;right&quot;:1.6929999589920044,&quot;top&quot;:2.9629998207092285},&quot;type&quot;:0},{&quot;id&quot;:&quot;2021-04-01T15:11:02&quot;,&quot;margin&quot;:{&quot;bottom&quot;:2.9629998207092285,&quot;left&quot;:1.6929999589920044,&quot;right&quot;:1.6929999589920044,&quot;top&quot;:0.14886191487312317},&quot;type&quot;:0}]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82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3.955*180.703"/>
  <p:tag name="KSO_WM_SLIDE_POSITION" val="48.0004*203.299"/>
  <p:tag name="KSO_WM_TAG_VERSION" val="1.0"/>
  <p:tag name="KSO_WM_SLIDE_LAYOUT" val="a_h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74054ed1e2fb7fd23"/>
  <p:tag name="KSO_WM_TEMPLATE_ASSEMBLE_GROUPID" val="60656ea74054ed1e2fb7fd23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82_1*i*2"/>
  <p:tag name="KSO_WM_TEMPLATE_CATEGORY" val="diagram"/>
  <p:tag name="KSO_WM_TEMPLATE_INDEX" val="202110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23"/>
  <p:tag name="KSO_WM_TEMPLATE_ASSEMBLE_GROUPID" val="60656ea74054ed1e2fb7fd23"/>
</p:tagLst>
</file>

<file path=ppt/tags/tag172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1082_1*h_a*1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60595b66892940a39a4b2a5d593096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c95b7b25c7e46c681b81c7786036752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82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1:02&quot;,&quot;maxSize&quot;:{&quot;size1&quot;:33.79961447465466},&quot;minSize&quot;:{&quot;size1&quot;:33.79961447465466},&quot;normalSize&quot;:{&quot;size1&quot;:33.79961447465466},&quot;subLayout&quot;:[{&quot;id&quot;:&quot;2021-04-01T15:11:02&quot;,&quot;margin&quot;:{&quot;bottom&quot;:2.9629998207092285,&quot;left&quot;:1.6929999589920044,&quot;right&quot;:0,&quot;top&quot;:2.9629998207092285},&quot;maxSize&quot;:{&quot;size1&quot;:49.87773865582336},&quot;minSize&quot;:{&quot;size1&quot;:33.97773865582335},&quot;normalSize&quot;:{&quot;size1&quot;:33.97773865582335},&quot;subLayout&quot;:[{&quot;id&quot;:&quot;2021-04-01T15:11:02&quot;,&quot;margin&quot;:{&quot;bottom&quot;:0.046929728239774704,&quot;left&quot;:1.6929999589920044,&quot;right&quot;:0,&quot;top&quot;:2.9629998207092285},&quot;type&quot;:0},{&quot;id&quot;:&quot;2021-04-01T15:11:02&quot;,&quot;margin&quot;:{&quot;bottom&quot;:2.9629998207092285,&quot;left&quot;:1.6929999589920044,&quot;right&quot;:0,&quot;top&quot;:0.14886191487312317},&quot;type&quot;:0}],&quot;type&quot;:0},{&quot;direction&quot;:1,&quot;id&quot;:&quot;2021-04-01T15:11:02&quot;,&quot;maxSize&quot;:{&quot;size1&quot;:41.59941763882147},&quot;minSize&quot;:{&quot;size1&quot;:41.59941763882147},&quot;normalSize&quot;:{&quot;size1&quot;:41.59941763882147},&quot;subLayout&quot;:[{&quot;id&quot;:&quot;2021-04-01T15:11:02&quot;,&quot;margin&quot;:{&quot;bottom&quot;:7.197000503540039,&quot;left&quot;:1.6929999589920044,&quot;right&quot;:0,&quot;top&quot;:6.349999904632568},&quot;type&quot;:0},{&quot;id&quot;:&quot;2021-04-01T15:11:02&quot;,&quot;margin&quot;:{&quot;bottom&quot;:2.9629998207092285,&quot;left&quot;:1.6929999589920044,&quot;right&quot;:1.6929999589920044,&quot;top&quot;:2.9629998207092285},&quot;maxSize&quot;:{&quot;size1&quot;:49.877737211389466},&quot;minSize&quot;:{&quot;size1&quot;:33.97773721138946},&quot;normalSize&quot;:{&quot;size1&quot;:33.97773721138946},&quot;subLayout&quot;:[{&quot;id&quot;:&quot;2021-04-01T15:11:02&quot;,&quot;margin&quot;:{&quot;bottom&quot;:0.04692972078919411,&quot;left&quot;:1.6929999589920044,&quot;right&quot;:1.6929999589920044,&quot;top&quot;:2.9629998207092285},&quot;type&quot;:0},{&quot;id&quot;:&quot;2021-04-01T15:11:02&quot;,&quot;margin&quot;:{&quot;bottom&quot;:2.9629998207092285,&quot;left&quot;:1.6929999589920044,&quot;right&quot;:1.6929999589920044,&quot;top&quot;:0.14886191487312317},&quot;type&quot;:0}]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82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3.955*180.703"/>
  <p:tag name="KSO_WM_SLIDE_POSITION" val="48.0004*203.299"/>
  <p:tag name="KSO_WM_TAG_VERSION" val="1.0"/>
  <p:tag name="KSO_WM_SLIDE_LAYOUT" val="a_h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74054ed1e2fb7fd23"/>
  <p:tag name="KSO_WM_TEMPLATE_ASSEMBLE_GROUPID" val="60656ea74054ed1e2fb7fd23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82_1*i*2"/>
  <p:tag name="KSO_WM_TEMPLATE_CATEGORY" val="diagram"/>
  <p:tag name="KSO_WM_TEMPLATE_INDEX" val="202110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23"/>
  <p:tag name="KSO_WM_TEMPLATE_ASSEMBLE_GROUPID" val="60656ea74054ed1e2fb7fd23"/>
</p:tagLst>
</file>

<file path=ppt/tags/tag197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1082_1*h_a*1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60595b66892940a39a4b2a5d593096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c95b7b25c7e46c681b81c7786036752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2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21040_1*f*2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40;44;2"/>
  <p:tag name="KSO_WM_UNIT_BLOCK" val="0"/>
  <p:tag name="KSO_WM_UNIT_SM_LIMIT_TYPE" val="2"/>
  <p:tag name="KSO_WM_UNIT_DEC_AREA_ID" val="4bd0c9117fca4ff1b3a5290a4572b037"/>
  <p:tag name="KSO_WM_UNIT_DECORATE_INFO" val="{&quot;ReferentInfo&quot;:{&quot;Id&quot;:&quot;22575dc99a614214bbade674a2a2888f&quot;,&quot;X&quot;:{&quot;Pos&quot;:0},&quot;Y&quot;:{&quot;Pos&quot;:0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82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1:02&quot;,&quot;maxSize&quot;:{&quot;size1&quot;:33.79961447465466},&quot;minSize&quot;:{&quot;size1&quot;:33.79961447465466},&quot;normalSize&quot;:{&quot;size1&quot;:33.79961447465466},&quot;subLayout&quot;:[{&quot;id&quot;:&quot;2021-04-01T15:11:02&quot;,&quot;margin&quot;:{&quot;bottom&quot;:2.9629998207092285,&quot;left&quot;:1.6929999589920044,&quot;right&quot;:0,&quot;top&quot;:2.9629998207092285},&quot;maxSize&quot;:{&quot;size1&quot;:49.87773865582336},&quot;minSize&quot;:{&quot;size1&quot;:33.97773865582335},&quot;normalSize&quot;:{&quot;size1&quot;:33.97773865582335},&quot;subLayout&quot;:[{&quot;id&quot;:&quot;2021-04-01T15:11:02&quot;,&quot;margin&quot;:{&quot;bottom&quot;:0.046929728239774704,&quot;left&quot;:1.6929999589920044,&quot;right&quot;:0,&quot;top&quot;:2.9629998207092285},&quot;type&quot;:0},{&quot;id&quot;:&quot;2021-04-01T15:11:02&quot;,&quot;margin&quot;:{&quot;bottom&quot;:2.9629998207092285,&quot;left&quot;:1.6929999589920044,&quot;right&quot;:0,&quot;top&quot;:0.14886191487312317},&quot;type&quot;:0}],&quot;type&quot;:0},{&quot;direction&quot;:1,&quot;id&quot;:&quot;2021-04-01T15:11:02&quot;,&quot;maxSize&quot;:{&quot;size1&quot;:41.59941763882147},&quot;minSize&quot;:{&quot;size1&quot;:41.59941763882147},&quot;normalSize&quot;:{&quot;size1&quot;:41.59941763882147},&quot;subLayout&quot;:[{&quot;id&quot;:&quot;2021-04-01T15:11:02&quot;,&quot;margin&quot;:{&quot;bottom&quot;:7.197000503540039,&quot;left&quot;:1.6929999589920044,&quot;right&quot;:0,&quot;top&quot;:6.349999904632568},&quot;type&quot;:0},{&quot;id&quot;:&quot;2021-04-01T15:11:02&quot;,&quot;margin&quot;:{&quot;bottom&quot;:2.9629998207092285,&quot;left&quot;:1.6929999589920044,&quot;right&quot;:1.6929999589920044,&quot;top&quot;:2.9629998207092285},&quot;maxSize&quot;:{&quot;size1&quot;:49.877737211389466},&quot;minSize&quot;:{&quot;size1&quot;:33.97773721138946},&quot;normalSize&quot;:{&quot;size1&quot;:33.97773721138946},&quot;subLayout&quot;:[{&quot;id&quot;:&quot;2021-04-01T15:11:02&quot;,&quot;margin&quot;:{&quot;bottom&quot;:0.04692972078919411,&quot;left&quot;:1.6929999589920044,&quot;right&quot;:1.6929999589920044,&quot;top&quot;:2.9629998207092285},&quot;type&quot;:0},{&quot;id&quot;:&quot;2021-04-01T15:11:02&quot;,&quot;margin&quot;:{&quot;bottom&quot;:2.9629998207092285,&quot;left&quot;:1.6929999589920044,&quot;right&quot;:1.6929999589920044,&quot;top&quot;:0.14886191487312317},&quot;type&quot;:0}]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82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3.955*180.703"/>
  <p:tag name="KSO_WM_SLIDE_POSITION" val="48.0004*203.299"/>
  <p:tag name="KSO_WM_TAG_VERSION" val="1.0"/>
  <p:tag name="KSO_WM_SLIDE_LAYOUT" val="a_h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74054ed1e2fb7fd23"/>
  <p:tag name="KSO_WM_TEMPLATE_ASSEMBLE_GROUPID" val="60656ea74054ed1e2fb7fd23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9006_1*f*3"/>
  <p:tag name="KSO_WM_TEMPLATE_CATEGORY" val="diagram"/>
  <p:tag name="KSO_WM_TEMPLATE_INDEX" val="2020900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4e9a0761871b490eb50fc409652d1f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35c8d0e8ab74044b859ec3d671a1b08"/>
  <p:tag name="KSO_WM_UNIT_SUPPORT_UNIT_TYPE" val="[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864054ed1e2fb7fa92"/>
  <p:tag name="KSO_WM_TEMPLATE_ASSEMBLE_GROUPID" val="60656e864054ed1e2fb7fa92"/>
</p:tagLst>
</file>

<file path=ppt/tags/tag20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006_1*f*1"/>
  <p:tag name="KSO_WM_TEMPLATE_CATEGORY" val="diagram"/>
  <p:tag name="KSO_WM_TEMPLATE_INDEX" val="2020900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c83b057639124385b014d4794015a0c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1df33d6d475422584ce008a4e98e2a8"/>
  <p:tag name="KSO_WM_UNIT_TEXT_FILL_FORE_SCHEMECOLOR_INDEX_BRIGHTNESS" val="0.25"/>
  <p:tag name="KSO_WM_UNIT_TEXT_FILL_FORE_SCHEMECOLOR_INDEX" val="13"/>
  <p:tag name="KSO_WM_UNIT_TEXT_FILL_TYPE" val="1"/>
  <p:tag name="KSO_WM_TEMPLATE_ASSEMBLE_XID" val="60656e864054ed1e2fb7fa92"/>
  <p:tag name="KSO_WM_TEMPLATE_ASSEMBLE_GROUPID" val="60656e864054ed1e2fb7fa92"/>
</p:tagLst>
</file>

<file path=ppt/tags/tag205.xml><?xml version="1.0" encoding="utf-8"?>
<p:tagLst xmlns:p="http://schemas.openxmlformats.org/presentationml/2006/main">
  <p:tag name="TABLE_ENDDRAG_ORIGIN_RECT" val="960*30"/>
  <p:tag name="TABLE_ENDDRAG_RECT" val="0*0*960*30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SLIDE_LAYOUT_INFO" val="{&quot;id&quot;:&quot;2021-04-01T15:04:00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5:04:00&quot;,&quot;margin&quot;:{&quot;bottom&quot;:0.4230000376701355,&quot;left&quot;:1.2699999809265137,&quot;right&quot;:1.2699999809265137,&quot;top&quot;:0.4230000376701355},&quot;type&quot;:0},{&quot;direction&quot;:1,&quot;id&quot;:&quot;2021-04-01T15:04:00&quot;,&quot;maxSize&quot;:{&quot;size1&quot;:35},&quot;minSize&quot;:{&quot;size1&quot;:35},&quot;normalSize&quot;:{&quot;size1&quot;:35},&quot;subLayout&quot;:[{&quot;id&quot;:&quot;2021-04-01T15:04:00&quot;,&quot;margin&quot;:{&quot;bottom&quot;:2.117000102996826,&quot;left&quot;:2.117000102996826,&quot;right&quot;:0.4230000376701355,&quot;top&quot;:1.6929999589920044},&quot;type&quot;:0},{&quot;direction&quot;:1,&quot;id&quot;:&quot;2021-04-01T15:04:00&quot;,&quot;maxSize&quot;:{&quot;size1&quot;:46.3},&quot;minSize&quot;:{&quot;size1&quot;:46.3},&quot;normalSize&quot;:{&quot;size1&quot;:46.3},&quot;subLayout&quot;:[{&quot;id&quot;:&quot;2021-04-01T15:04:00&quot;,&quot;margin&quot;:{&quot;bottom&quot;:2.117000102996826,&quot;left&quot;:0.4230000376701355,&quot;right&quot;:0.4230000376701355,&quot;top&quot;:1.6929999589920044},&quot;type&quot;:0},{&quot;id&quot;:&quot;2021-04-01T15:04:00&quot;,&quot;margin&quot;:{&quot;bottom&quot;:2.117000102996826,&quot;left&quot;:0.4230000376701355,&quot;right&quot;:2.117000102996826,&quot;top&quot;:1.6929999589920044},&quot;type&quot;:0}]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8a3111ab759a4e2383416bc1791db235&quot;,&quot;fill_align&quot;:&quot;lm&quot;,&quot;chip_types&quot;:[&quot;header&quot;]},{&quot;text_align&quot;:&quot;lm&quot;,&quot;text_direction&quot;:&quot;horizontal&quot;,&quot;support_features&quot;:[&quot;collage&quot;],&quot;support_big_font&quot;:false,&quot;fill_id&quot;:&quot;eaf7e1b0e11346708d23d8505f1a6b59&quot;,&quot;fill_align&quot;:&quot;cm&quot;,&quot;chip_types&quot;:[&quot;picture&quot;]},{&quot;text_align&quot;:&quot;lm&quot;,&quot;text_direction&quot;:&quot;horizontal&quot;,&quot;support_features&quot;:[&quot;collage&quot;],&quot;support_big_font&quot;:false,&quot;fill_id&quot;:&quot;cfbb9becb8fa46cfa0b6b170dcc4aa6c&quot;,&quot;fill_align&quot;:&quot;cm&quot;,&quot;chip_types&quot;:[&quot;picture&quot;]},{&quot;text_align&quot;:&quot;lm&quot;,&quot;text_direction&quot;:&quot;horizontal&quot;,&quot;support_features&quot;:[&quot;collage&quot;],&quot;support_big_font&quot;:false,&quot;fill_id&quot;:&quot;00ef385a1ba442e5b5a5f818c9acfe18&quot;,&quot;fill_align&quot;:&quot;cm&quot;,&quot;chip_types&quot;:[&quot;text&quot;,&quot;picture&quot;]}],[{&quot;text_align&quot;:&quot;lm&quot;,&quot;text_direction&quot;:&quot;horizontal&quot;,&quot;support_big_font&quot;:false,&quot;fill_id&quot;:&quot;8a3111ab759a4e2383416bc1791db235&quot;,&quot;fill_align&quot;:&quot;lm&quot;,&quot;chip_types&quot;:[&quot;header&quot;]},{&quot;text_align&quot;:&quot;lm&quot;,&quot;text_direction&quot;:&quot;horizontal&quot;,&quot;support_big_font&quot;:false,&quot;fill_id&quot;:&quot;eaf7e1b0e11346708d23d8505f1a6b59&quot;,&quot;fill_align&quot;:&quot;lm&quot;,&quot;chip_types&quot;:[&quot;text&quot;,&quot;chart&quot;,&quot;table&quot;]},{&quot;text_align&quot;:&quot;lm&quot;,&quot;text_direction&quot;:&quot;horizontal&quot;,&quot;support_big_font&quot;:false,&quot;fill_id&quot;:&quot;cfbb9becb8fa46cfa0b6b170dcc4aa6c&quot;,&quot;fill_align&quot;:&quot;lm&quot;,&quot;chip_types&quot;:[&quot;text&quot;,&quot;chart&quot;,&quot;table&quot;]},{&quot;text_align&quot;:&quot;lm&quot;,&quot;text_direction&quot;:&quot;horizontal&quot;,&quot;support_big_font&quot;:false,&quot;fill_id&quot;:&quot;00ef385a1ba442e5b5a5f818c9acfe18&quot;,&quot;fill_align&quot;:&quot;lm&quot;,&quot;chip_types&quot;:[&quot;text&quot;]}]]"/>
  <p:tag name="KSO_WM_SLIDE_ID" val="diagram20209006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444"/>
  <p:tag name="KSO_WM_SLIDE_POSITION" val="0*0"/>
  <p:tag name="KSO_WM_TAG_VERSION" val="1.0"/>
  <p:tag name="KSO_WM_BEAUTIFY_FLAG" val="#wm#"/>
  <p:tag name="KSO_WM_TEMPLATE_CATEGORY" val="diagram"/>
  <p:tag name="KSO_WM_TEMPLATE_INDEX" val="20209006"/>
  <p:tag name="KSO_WM_SLIDE_LAYOUT" val="a_f"/>
  <p:tag name="KSO_WM_SLIDE_LAYOUT_CNT" val="1_3"/>
  <p:tag name="KSO_WM_CHIP_XID" val="5efb081fc9a2f50afb5100c1"/>
  <p:tag name="KSO_WM_CHIP_DECFILLPROP" val="[]"/>
  <p:tag name="KSO_WM_CHIP_GROUPID" val="5efb081fc9a2f50afb5100c0"/>
  <p:tag name="KSO_WM_SLIDE_BK_DARK_LIGHT" val="2"/>
  <p:tag name="KSO_WM_SLIDE_BACKGROUND_TYPE" val="navigation"/>
  <p:tag name="KSO_WM_SLIDE_SUPPORT_FEATURE_TYPE" val="0"/>
  <p:tag name="KSO_WM_TEMPLATE_ASSEMBLE_XID" val="60656e864054ed1e2fb7fa92"/>
  <p:tag name="KSO_WM_TEMPLATE_ASSEMBLE_GROUPID" val="60656e864054ed1e2fb7fa92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9006_1*f*3"/>
  <p:tag name="KSO_WM_TEMPLATE_CATEGORY" val="diagram"/>
  <p:tag name="KSO_WM_TEMPLATE_INDEX" val="2020900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4e9a0761871b490eb50fc409652d1f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35c8d0e8ab74044b859ec3d671a1b08"/>
  <p:tag name="KSO_WM_UNIT_SUPPORT_UNIT_TYPE" val="[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864054ed1e2fb7fa92"/>
  <p:tag name="KSO_WM_TEMPLATE_ASSEMBLE_GROUPID" val="60656e864054ed1e2fb7fa92"/>
</p:tagLst>
</file>

<file path=ppt/tags/tag21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9006_1*f*2"/>
  <p:tag name="KSO_WM_TEMPLATE_CATEGORY" val="diagram"/>
  <p:tag name="KSO_WM_TEMPLATE_INDEX" val="2020900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96f52a33a837471ba88fe08cfd873d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ce303bcd29148c39158a0de80e15fc5"/>
  <p:tag name="KSO_WM_UNIT_SUPPORT_UNIT_TYPE" val="[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864054ed1e2fb7fa92"/>
  <p:tag name="KSO_WM_TEMPLATE_ASSEMBLE_GROUPID" val="60656e864054ed1e2fb7fa92"/>
</p:tagLst>
</file>

<file path=ppt/tags/tag21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006_1*f*1"/>
  <p:tag name="KSO_WM_TEMPLATE_CATEGORY" val="diagram"/>
  <p:tag name="KSO_WM_TEMPLATE_INDEX" val="2020900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c83b057639124385b014d4794015a0c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1df33d6d475422584ce008a4e98e2a8"/>
  <p:tag name="KSO_WM_UNIT_TEXT_FILL_FORE_SCHEMECOLOR_INDEX_BRIGHTNESS" val="0.25"/>
  <p:tag name="KSO_WM_UNIT_TEXT_FILL_FORE_SCHEMECOLOR_INDEX" val="13"/>
  <p:tag name="KSO_WM_UNIT_TEXT_FILL_TYPE" val="1"/>
  <p:tag name="KSO_WM_TEMPLATE_ASSEMBLE_XID" val="60656e864054ed1e2fb7fa92"/>
  <p:tag name="KSO_WM_TEMPLATE_ASSEMBLE_GROUPID" val="60656e864054ed1e2fb7fa92"/>
</p:tagLst>
</file>

<file path=ppt/tags/tag213.xml><?xml version="1.0" encoding="utf-8"?>
<p:tagLst xmlns:p="http://schemas.openxmlformats.org/presentationml/2006/main">
  <p:tag name="TABLE_ENDDRAG_ORIGIN_RECT" val="960*30"/>
  <p:tag name="TABLE_ENDDRAG_RECT" val="0*0*960*30"/>
</p:tagLst>
</file>

<file path=ppt/tags/tag214.xml><?xml version="1.0" encoding="utf-8"?>
<p:tagLst xmlns:p="http://schemas.openxmlformats.org/presentationml/2006/main">
  <p:tag name="KSO_WM_SLIDE_LAYOUT_INFO" val="{&quot;id&quot;:&quot;2021-04-01T15:04:00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5:04:00&quot;,&quot;margin&quot;:{&quot;bottom&quot;:0.4230000376701355,&quot;left&quot;:1.2699999809265137,&quot;right&quot;:1.2699999809265137,&quot;top&quot;:0.4230000376701355},&quot;type&quot;:0},{&quot;direction&quot;:1,&quot;id&quot;:&quot;2021-04-01T15:04:00&quot;,&quot;maxSize&quot;:{&quot;size1&quot;:35},&quot;minSize&quot;:{&quot;size1&quot;:35},&quot;normalSize&quot;:{&quot;size1&quot;:35},&quot;subLayout&quot;:[{&quot;id&quot;:&quot;2021-04-01T15:04:00&quot;,&quot;margin&quot;:{&quot;bottom&quot;:2.117000102996826,&quot;left&quot;:2.117000102996826,&quot;right&quot;:0.4230000376701355,&quot;top&quot;:1.6929999589920044},&quot;type&quot;:0},{&quot;direction&quot;:1,&quot;id&quot;:&quot;2021-04-01T15:04:00&quot;,&quot;maxSize&quot;:{&quot;size1&quot;:46.3},&quot;minSize&quot;:{&quot;size1&quot;:46.3},&quot;normalSize&quot;:{&quot;size1&quot;:46.3},&quot;subLayout&quot;:[{&quot;id&quot;:&quot;2021-04-01T15:04:00&quot;,&quot;margin&quot;:{&quot;bottom&quot;:2.117000102996826,&quot;left&quot;:0.4230000376701355,&quot;right&quot;:0.4230000376701355,&quot;top&quot;:1.6929999589920044},&quot;type&quot;:0},{&quot;id&quot;:&quot;2021-04-01T15:04:00&quot;,&quot;margin&quot;:{&quot;bottom&quot;:2.117000102996826,&quot;left&quot;:0.4230000376701355,&quot;right&quot;:2.117000102996826,&quot;top&quot;:1.6929999589920044},&quot;type&quot;:0}]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8a3111ab759a4e2383416bc1791db235&quot;,&quot;fill_align&quot;:&quot;lm&quot;,&quot;chip_types&quot;:[&quot;header&quot;]},{&quot;text_align&quot;:&quot;lm&quot;,&quot;text_direction&quot;:&quot;horizontal&quot;,&quot;support_features&quot;:[&quot;collage&quot;],&quot;support_big_font&quot;:false,&quot;fill_id&quot;:&quot;eaf7e1b0e11346708d23d8505f1a6b59&quot;,&quot;fill_align&quot;:&quot;cm&quot;,&quot;chip_types&quot;:[&quot;picture&quot;]},{&quot;text_align&quot;:&quot;lm&quot;,&quot;text_direction&quot;:&quot;horizontal&quot;,&quot;support_features&quot;:[&quot;collage&quot;],&quot;support_big_font&quot;:false,&quot;fill_id&quot;:&quot;cfbb9becb8fa46cfa0b6b170dcc4aa6c&quot;,&quot;fill_align&quot;:&quot;cm&quot;,&quot;chip_types&quot;:[&quot;picture&quot;]},{&quot;text_align&quot;:&quot;lm&quot;,&quot;text_direction&quot;:&quot;horizontal&quot;,&quot;support_features&quot;:[&quot;collage&quot;],&quot;support_big_font&quot;:false,&quot;fill_id&quot;:&quot;00ef385a1ba442e5b5a5f818c9acfe18&quot;,&quot;fill_align&quot;:&quot;cm&quot;,&quot;chip_types&quot;:[&quot;text&quot;,&quot;picture&quot;]}],[{&quot;text_align&quot;:&quot;lm&quot;,&quot;text_direction&quot;:&quot;horizontal&quot;,&quot;support_big_font&quot;:false,&quot;fill_id&quot;:&quot;8a3111ab759a4e2383416bc1791db235&quot;,&quot;fill_align&quot;:&quot;lm&quot;,&quot;chip_types&quot;:[&quot;header&quot;]},{&quot;text_align&quot;:&quot;lm&quot;,&quot;text_direction&quot;:&quot;horizontal&quot;,&quot;support_big_font&quot;:false,&quot;fill_id&quot;:&quot;eaf7e1b0e11346708d23d8505f1a6b59&quot;,&quot;fill_align&quot;:&quot;lm&quot;,&quot;chip_types&quot;:[&quot;text&quot;,&quot;chart&quot;,&quot;table&quot;]},{&quot;text_align&quot;:&quot;lm&quot;,&quot;text_direction&quot;:&quot;horizontal&quot;,&quot;support_big_font&quot;:false,&quot;fill_id&quot;:&quot;cfbb9becb8fa46cfa0b6b170dcc4aa6c&quot;,&quot;fill_align&quot;:&quot;lm&quot;,&quot;chip_types&quot;:[&quot;text&quot;,&quot;chart&quot;,&quot;table&quot;]},{&quot;text_align&quot;:&quot;lm&quot;,&quot;text_direction&quot;:&quot;horizontal&quot;,&quot;support_big_font&quot;:false,&quot;fill_id&quot;:&quot;00ef385a1ba442e5b5a5f818c9acfe18&quot;,&quot;fill_align&quot;:&quot;lm&quot;,&quot;chip_types&quot;:[&quot;text&quot;]}]]"/>
  <p:tag name="KSO_WM_SLIDE_ID" val="diagram20209006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444"/>
  <p:tag name="KSO_WM_SLIDE_POSITION" val="0*0"/>
  <p:tag name="KSO_WM_TAG_VERSION" val="1.0"/>
  <p:tag name="KSO_WM_BEAUTIFY_FLAG" val="#wm#"/>
  <p:tag name="KSO_WM_TEMPLATE_CATEGORY" val="diagram"/>
  <p:tag name="KSO_WM_TEMPLATE_INDEX" val="20209006"/>
  <p:tag name="KSO_WM_SLIDE_LAYOUT" val="a_f"/>
  <p:tag name="KSO_WM_SLIDE_LAYOUT_CNT" val="1_3"/>
  <p:tag name="KSO_WM_CHIP_XID" val="5efb081fc9a2f50afb5100c1"/>
  <p:tag name="KSO_WM_CHIP_DECFILLPROP" val="[]"/>
  <p:tag name="KSO_WM_CHIP_GROUPID" val="5efb081fc9a2f50afb5100c0"/>
  <p:tag name="KSO_WM_SLIDE_BK_DARK_LIGHT" val="2"/>
  <p:tag name="KSO_WM_SLIDE_BACKGROUND_TYPE" val="navigation"/>
  <p:tag name="KSO_WM_SLIDE_SUPPORT_FEATURE_TYPE" val="0"/>
  <p:tag name="KSO_WM_TEMPLATE_ASSEMBLE_XID" val="60656e864054ed1e2fb7fa92"/>
  <p:tag name="KSO_WM_TEMPLATE_ASSEMBLE_GROUPID" val="60656e864054ed1e2fb7fa92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19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28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29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66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294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296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1082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082"/>
  <p:tag name="KSO_WM_UNIT_VALUE" val="650"/>
  <p:tag name="KSO_WM_TEMPLATE_ASSEMBLE_XID" val="60656ea74054ed1e2fb7fd23"/>
  <p:tag name="KSO_WM_TEMPLATE_ASSEMBLE_GROUPID" val="60656ea74054ed1e2fb7fd23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82_1*i*2"/>
  <p:tag name="KSO_WM_TEMPLATE_CATEGORY" val="diagram"/>
  <p:tag name="KSO_WM_TEMPLATE_INDEX" val="202110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23"/>
  <p:tag name="KSO_WM_TEMPLATE_ASSEMBLE_GROUPID" val="60656ea74054ed1e2fb7fd23"/>
</p:tagLst>
</file>

<file path=ppt/tags/tag299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通用百货&#10;企业介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1040_1*a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72;74;2"/>
  <p:tag name="KSO_WM_UNIT_BLOCK" val="0"/>
  <p:tag name="KSO_WM_UNIT_SM_LIMIT_TYPE" val="2"/>
  <p:tag name="KSO_WM_UNIT_DEC_AREA_ID" val="22575dc99a614214bbade674a2a288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30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82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1:02&quot;,&quot;maxSize&quot;:{&quot;size1&quot;:33.79961447465466},&quot;minSize&quot;:{&quot;size1&quot;:33.79961447465466},&quot;normalSize&quot;:{&quot;size1&quot;:33.79961447465466},&quot;subLayout&quot;:[{&quot;id&quot;:&quot;2021-04-01T15:11:02&quot;,&quot;margin&quot;:{&quot;bottom&quot;:2.9629998207092285,&quot;left&quot;:1.6929999589920044,&quot;right&quot;:0,&quot;top&quot;:2.9629998207092285},&quot;maxSize&quot;:{&quot;size1&quot;:49.87773865582336},&quot;minSize&quot;:{&quot;size1&quot;:33.97773865582335},&quot;normalSize&quot;:{&quot;size1&quot;:33.97773865582335},&quot;subLayout&quot;:[{&quot;id&quot;:&quot;2021-04-01T15:11:02&quot;,&quot;margin&quot;:{&quot;bottom&quot;:0.046929728239774704,&quot;left&quot;:1.6929999589920044,&quot;right&quot;:0,&quot;top&quot;:2.9629998207092285},&quot;type&quot;:0},{&quot;id&quot;:&quot;2021-04-01T15:11:02&quot;,&quot;margin&quot;:{&quot;bottom&quot;:2.9629998207092285,&quot;left&quot;:1.6929999589920044,&quot;right&quot;:0,&quot;top&quot;:0.14886191487312317},&quot;type&quot;:0}],&quot;type&quot;:0},{&quot;direction&quot;:1,&quot;id&quot;:&quot;2021-04-01T15:11:02&quot;,&quot;maxSize&quot;:{&quot;size1&quot;:41.59941763882147},&quot;minSize&quot;:{&quot;size1&quot;:41.59941763882147},&quot;normalSize&quot;:{&quot;size1&quot;:41.59941763882147},&quot;subLayout&quot;:[{&quot;id&quot;:&quot;2021-04-01T15:11:02&quot;,&quot;margin&quot;:{&quot;bottom&quot;:7.197000503540039,&quot;left&quot;:1.6929999589920044,&quot;right&quot;:0,&quot;top&quot;:6.349999904632568},&quot;type&quot;:0},{&quot;id&quot;:&quot;2021-04-01T15:11:02&quot;,&quot;margin&quot;:{&quot;bottom&quot;:2.9629998207092285,&quot;left&quot;:1.6929999589920044,&quot;right&quot;:1.6929999589920044,&quot;top&quot;:2.9629998207092285},&quot;maxSize&quot;:{&quot;size1&quot;:49.877737211389466},&quot;minSize&quot;:{&quot;size1&quot;:33.97773721138946},&quot;normalSize&quot;:{&quot;size1&quot;:33.97773721138946},&quot;subLayout&quot;:[{&quot;id&quot;:&quot;2021-04-01T15:11:02&quot;,&quot;margin&quot;:{&quot;bottom&quot;:0.04692972078919411,&quot;left&quot;:1.6929999589920044,&quot;right&quot;:1.6929999589920044,&quot;top&quot;:2.9629998207092285},&quot;type&quot;:0},{&quot;id&quot;:&quot;2021-04-01T15:11:02&quot;,&quot;margin&quot;:{&quot;bottom&quot;:2.9629998207092285,&quot;left&quot;:1.6929999589920044,&quot;right&quot;:1.6929999589920044,&quot;top&quot;:0.14886191487312317},&quot;type&quot;:0}]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82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3.955*180.703"/>
  <p:tag name="KSO_WM_SLIDE_POSITION" val="48.0004*203.299"/>
  <p:tag name="KSO_WM_TAG_VERSION" val="1.0"/>
  <p:tag name="KSO_WM_SLIDE_LAYOUT" val="a_h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74054ed1e2fb7fd23"/>
  <p:tag name="KSO_WM_TEMPLATE_ASSEMBLE_GROUPID" val="60656ea74054ed1e2fb7fd23"/>
</p:tagLst>
</file>

<file path=ppt/tags/tag30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303.xml><?xml version="1.0" encoding="utf-8"?>
<p:tagLst xmlns:p="http://schemas.openxmlformats.org/presentationml/2006/main">
  <p:tag name="KSO_WM_UNIT_PLACING_PICTURE_USER_VIEWPORT" val="{&quot;height&quot;:585,&quot;width&quot;:1485}"/>
  <p:tag name="KSO_WM_BEAUTIFY_FLAG" val=""/>
</p:tagLst>
</file>

<file path=ppt/tags/tag304.xml><?xml version="1.0" encoding="utf-8"?>
<p:tagLst xmlns:p="http://schemas.openxmlformats.org/presentationml/2006/main">
  <p:tag name="KSO_WM_UNIT_PLACING_PICTURE_USER_VIEWPORT" val="{&quot;height&quot;:585,&quot;width&quot;:1450.636220472441}"/>
  <p:tag name="KSO_WM_BEAUTIFY_FLAG" val=""/>
</p:tagLst>
</file>

<file path=ppt/tags/tag305.xml><?xml version="1.0" encoding="utf-8"?>
<p:tagLst xmlns:p="http://schemas.openxmlformats.org/presentationml/2006/main">
  <p:tag name="KSO_WM_UNIT_PLACING_PICTURE_USER_VIEWPORT" val="{&quot;height&quot;:5259,&quot;width&quot;:3275}"/>
</p:tagLst>
</file>

<file path=ppt/tags/tag30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</p:tagLst>
</file>

<file path=ppt/tags/tag30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308.xml><?xml version="1.0" encoding="utf-8"?>
<p:tagLst xmlns:p="http://schemas.openxmlformats.org/presentationml/2006/main">
  <p:tag name="KSO_WM_UNIT_PLACING_PICTURE_USER_VIEWPORT" val="{&quot;height&quot;:5054,&quot;width&quot;:2629}"/>
  <p:tag name="KSO_WM_BEAUTIFY_FLAG" val=""/>
</p:tagLst>
</file>

<file path=ppt/tags/tag309.xml><?xml version="1.0" encoding="utf-8"?>
<p:tagLst xmlns:p="http://schemas.openxmlformats.org/presentationml/2006/main">
  <p:tag name="KSO_WM_BEAUTIFY_FLAG" val="#wm#"/>
  <p:tag name="KSO_WM_TEMPLATE_CATEGORY" val="custom"/>
  <p:tag name="KSO_WM_TEMPLATE_INDEX" val="2020456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82_1*i*2"/>
  <p:tag name="KSO_WM_TEMPLATE_CATEGORY" val="diagram"/>
  <p:tag name="KSO_WM_TEMPLATE_INDEX" val="202110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23"/>
  <p:tag name="KSO_WM_TEMPLATE_ASSEMBLE_GROUPID" val="60656ea74054ed1e2fb7fd23"/>
</p:tagLst>
</file>

<file path=ppt/tags/tag311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31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701*3709*625*62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1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82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1:02&quot;,&quot;maxSize&quot;:{&quot;size1&quot;:33.79961447465466},&quot;minSize&quot;:{&quot;size1&quot;:33.79961447465466},&quot;normalSize&quot;:{&quot;size1&quot;:33.79961447465466},&quot;subLayout&quot;:[{&quot;id&quot;:&quot;2021-04-01T15:11:02&quot;,&quot;margin&quot;:{&quot;bottom&quot;:2.9629998207092285,&quot;left&quot;:1.6929999589920044,&quot;right&quot;:0,&quot;top&quot;:2.9629998207092285},&quot;maxSize&quot;:{&quot;size1&quot;:49.87773865582336},&quot;minSize&quot;:{&quot;size1&quot;:33.97773865582335},&quot;normalSize&quot;:{&quot;size1&quot;:33.97773865582335},&quot;subLayout&quot;:[{&quot;id&quot;:&quot;2021-04-01T15:11:02&quot;,&quot;margin&quot;:{&quot;bottom&quot;:0.046929728239774704,&quot;left&quot;:1.6929999589920044,&quot;right&quot;:0,&quot;top&quot;:2.9629998207092285},&quot;type&quot;:0},{&quot;id&quot;:&quot;2021-04-01T15:11:02&quot;,&quot;margin&quot;:{&quot;bottom&quot;:2.9629998207092285,&quot;left&quot;:1.6929999589920044,&quot;right&quot;:0,&quot;top&quot;:0.14886191487312317},&quot;type&quot;:0}],&quot;type&quot;:0},{&quot;direction&quot;:1,&quot;id&quot;:&quot;2021-04-01T15:11:02&quot;,&quot;maxSize&quot;:{&quot;size1&quot;:41.59941763882147},&quot;minSize&quot;:{&quot;size1&quot;:41.59941763882147},&quot;normalSize&quot;:{&quot;size1&quot;:41.59941763882147},&quot;subLayout&quot;:[{&quot;id&quot;:&quot;2021-04-01T15:11:02&quot;,&quot;margin&quot;:{&quot;bottom&quot;:7.197000503540039,&quot;left&quot;:1.6929999589920044,&quot;right&quot;:0,&quot;top&quot;:6.349999904632568},&quot;type&quot;:0},{&quot;id&quot;:&quot;2021-04-01T15:11:02&quot;,&quot;margin&quot;:{&quot;bottom&quot;:2.9629998207092285,&quot;left&quot;:1.6929999589920044,&quot;right&quot;:1.6929999589920044,&quot;top&quot;:2.9629998207092285},&quot;maxSize&quot;:{&quot;size1&quot;:49.877737211389466},&quot;minSize&quot;:{&quot;size1&quot;:33.97773721138946},&quot;normalSize&quot;:{&quot;size1&quot;:33.97773721138946},&quot;subLayout&quot;:[{&quot;id&quot;:&quot;2021-04-01T15:11:02&quot;,&quot;margin&quot;:{&quot;bottom&quot;:0.04692972078919411,&quot;left&quot;:1.6929999589920044,&quot;right&quot;:1.6929999589920044,&quot;top&quot;:2.9629998207092285},&quot;type&quot;:0},{&quot;id&quot;:&quot;2021-04-01T15:11:02&quot;,&quot;margin&quot;:{&quot;bottom&quot;:2.9629998207092285,&quot;left&quot;:1.6929999589920044,&quot;right&quot;:1.6929999589920044,&quot;top&quot;:0.14886191487312317},&quot;type&quot;:0}]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82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3.955*180.703"/>
  <p:tag name="KSO_WM_SLIDE_POSITION" val="48.0004*203.299"/>
  <p:tag name="KSO_WM_TAG_VERSION" val="1.0"/>
  <p:tag name="KSO_WM_SLIDE_LAYOUT" val="a_h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74054ed1e2fb7fd23"/>
  <p:tag name="KSO_WM_TEMPLATE_ASSEMBLE_GROUPID" val="60656ea74054ed1e2fb7fd23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1082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082"/>
  <p:tag name="KSO_WM_UNIT_VALUE" val="650"/>
  <p:tag name="KSO_WM_TEMPLATE_ASSEMBLE_XID" val="60656ea74054ed1e2fb7fd23"/>
  <p:tag name="KSO_WM_TEMPLATE_ASSEMBLE_GROUPID" val="60656ea74054ed1e2fb7fd23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82_1*i*2"/>
  <p:tag name="KSO_WM_TEMPLATE_CATEGORY" val="diagram"/>
  <p:tag name="KSO_WM_TEMPLATE_INDEX" val="202110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23"/>
  <p:tag name="KSO_WM_TEMPLATE_ASSEMBLE_GROUPID" val="60656ea74054ed1e2fb7fd23"/>
</p:tagLst>
</file>

<file path=ppt/tags/tag316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31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82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1:02&quot;,&quot;maxSize&quot;:{&quot;size1&quot;:33.79961447465466},&quot;minSize&quot;:{&quot;size1&quot;:33.79961447465466},&quot;normalSize&quot;:{&quot;size1&quot;:33.79961447465466},&quot;subLayout&quot;:[{&quot;id&quot;:&quot;2021-04-01T15:11:02&quot;,&quot;margin&quot;:{&quot;bottom&quot;:2.9629998207092285,&quot;left&quot;:1.6929999589920044,&quot;right&quot;:0,&quot;top&quot;:2.9629998207092285},&quot;maxSize&quot;:{&quot;size1&quot;:49.87773865582336},&quot;minSize&quot;:{&quot;size1&quot;:33.97773865582335},&quot;normalSize&quot;:{&quot;size1&quot;:33.97773865582335},&quot;subLayout&quot;:[{&quot;id&quot;:&quot;2021-04-01T15:11:02&quot;,&quot;margin&quot;:{&quot;bottom&quot;:0.046929728239774704,&quot;left&quot;:1.6929999589920044,&quot;right&quot;:0,&quot;top&quot;:2.9629998207092285},&quot;type&quot;:0},{&quot;id&quot;:&quot;2021-04-01T15:11:02&quot;,&quot;margin&quot;:{&quot;bottom&quot;:2.9629998207092285,&quot;left&quot;:1.6929999589920044,&quot;right&quot;:0,&quot;top&quot;:0.14886191487312317},&quot;type&quot;:0}],&quot;type&quot;:0},{&quot;direction&quot;:1,&quot;id&quot;:&quot;2021-04-01T15:11:02&quot;,&quot;maxSize&quot;:{&quot;size1&quot;:41.59941763882147},&quot;minSize&quot;:{&quot;size1&quot;:41.59941763882147},&quot;normalSize&quot;:{&quot;size1&quot;:41.59941763882147},&quot;subLayout&quot;:[{&quot;id&quot;:&quot;2021-04-01T15:11:02&quot;,&quot;margin&quot;:{&quot;bottom&quot;:7.197000503540039,&quot;left&quot;:1.6929999589920044,&quot;right&quot;:0,&quot;top&quot;:6.349999904632568},&quot;type&quot;:0},{&quot;id&quot;:&quot;2021-04-01T15:11:02&quot;,&quot;margin&quot;:{&quot;bottom&quot;:2.9629998207092285,&quot;left&quot;:1.6929999589920044,&quot;right&quot;:1.6929999589920044,&quot;top&quot;:2.9629998207092285},&quot;maxSize&quot;:{&quot;size1&quot;:49.877737211389466},&quot;minSize&quot;:{&quot;size1&quot;:33.97773721138946},&quot;normalSize&quot;:{&quot;size1&quot;:33.97773721138946},&quot;subLayout&quot;:[{&quot;id&quot;:&quot;2021-04-01T15:11:02&quot;,&quot;margin&quot;:{&quot;bottom&quot;:0.04692972078919411,&quot;left&quot;:1.6929999589920044,&quot;right&quot;:1.6929999589920044,&quot;top&quot;:2.9629998207092285},&quot;type&quot;:0},{&quot;id&quot;:&quot;2021-04-01T15:11:02&quot;,&quot;margin&quot;:{&quot;bottom&quot;:2.9629998207092285,&quot;left&quot;:1.6929999589920044,&quot;right&quot;:1.6929999589920044,&quot;top&quot;:0.14886191487312317},&quot;type&quot;:0}]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82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3.955*180.703"/>
  <p:tag name="KSO_WM_SLIDE_POSITION" val="48.0004*203.299"/>
  <p:tag name="KSO_WM_TAG_VERSION" val="1.0"/>
  <p:tag name="KSO_WM_SLIDE_LAYOUT" val="a_h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74054ed1e2fb7fd23"/>
  <p:tag name="KSO_WM_TEMPLATE_ASSEMBLE_GROUPID" val="60656ea74054ed1e2fb7fd23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9006_1*f*3"/>
  <p:tag name="KSO_WM_TEMPLATE_CATEGORY" val="diagram"/>
  <p:tag name="KSO_WM_TEMPLATE_INDEX" val="2020900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4e9a0761871b490eb50fc409652d1f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35c8d0e8ab74044b859ec3d671a1b08"/>
  <p:tag name="KSO_WM_UNIT_SUPPORT_UNIT_TYPE" val="[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864054ed1e2fb7fa92"/>
  <p:tag name="KSO_WM_TEMPLATE_ASSEMBLE_GROUPID" val="60656e864054ed1e2fb7fa92"/>
</p:tagLst>
</file>

<file path=ppt/tags/tag32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9006_1*f*2"/>
  <p:tag name="KSO_WM_TEMPLATE_CATEGORY" val="diagram"/>
  <p:tag name="KSO_WM_TEMPLATE_INDEX" val="2020900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96f52a33a837471ba88fe08cfd873d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ce303bcd29148c39158a0de80e15fc5"/>
  <p:tag name="KSO_WM_UNIT_SUPPORT_UNIT_TYPE" val="[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864054ed1e2fb7fa92"/>
  <p:tag name="KSO_WM_TEMPLATE_ASSEMBLE_GROUPID" val="60656e864054ed1e2fb7fa92"/>
</p:tagLst>
</file>

<file path=ppt/tags/tag323.xml><?xml version="1.0" encoding="utf-8"?>
<p:tagLst xmlns:p="http://schemas.openxmlformats.org/presentationml/2006/main">
  <p:tag name="TABLE_ENDDRAG_ORIGIN_RECT" val="960*30"/>
  <p:tag name="TABLE_ENDDRAG_RECT" val="0*0*960*30"/>
</p:tagLst>
</file>

<file path=ppt/tags/tag32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006_1*f*1"/>
  <p:tag name="KSO_WM_TEMPLATE_CATEGORY" val="diagram"/>
  <p:tag name="KSO_WM_TEMPLATE_INDEX" val="2020900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c83b057639124385b014d4794015a0c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1df33d6d475422584ce008a4e98e2a8"/>
  <p:tag name="KSO_WM_UNIT_TEXT_FILL_FORE_SCHEMECOLOR_INDEX_BRIGHTNESS" val="0.25"/>
  <p:tag name="KSO_WM_UNIT_TEXT_FILL_FORE_SCHEMECOLOR_INDEX" val="13"/>
  <p:tag name="KSO_WM_UNIT_TEXT_FILL_TYPE" val="1"/>
  <p:tag name="KSO_WM_TEMPLATE_ASSEMBLE_XID" val="60656e864054ed1e2fb7fa92"/>
  <p:tag name="KSO_WM_TEMPLATE_ASSEMBLE_GROUPID" val="60656e864054ed1e2fb7fa92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326.xml><?xml version="1.0" encoding="utf-8"?>
<p:tagLst xmlns:p="http://schemas.openxmlformats.org/presentationml/2006/main">
  <p:tag name="KSO_WM_SLIDE_LAYOUT_INFO" val="{&quot;id&quot;:&quot;2021-04-01T15:04:00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5:04:00&quot;,&quot;margin&quot;:{&quot;bottom&quot;:0.4230000376701355,&quot;left&quot;:1.2699999809265137,&quot;right&quot;:1.2699999809265137,&quot;top&quot;:0.4230000376701355},&quot;type&quot;:0},{&quot;direction&quot;:1,&quot;id&quot;:&quot;2021-04-01T15:04:00&quot;,&quot;maxSize&quot;:{&quot;size1&quot;:35},&quot;minSize&quot;:{&quot;size1&quot;:35},&quot;normalSize&quot;:{&quot;size1&quot;:35},&quot;subLayout&quot;:[{&quot;id&quot;:&quot;2021-04-01T15:04:00&quot;,&quot;margin&quot;:{&quot;bottom&quot;:2.117000102996826,&quot;left&quot;:2.117000102996826,&quot;right&quot;:0.4230000376701355,&quot;top&quot;:1.6929999589920044},&quot;type&quot;:0},{&quot;direction&quot;:1,&quot;id&quot;:&quot;2021-04-01T15:04:00&quot;,&quot;maxSize&quot;:{&quot;size1&quot;:46.3},&quot;minSize&quot;:{&quot;size1&quot;:46.3},&quot;normalSize&quot;:{&quot;size1&quot;:46.3},&quot;subLayout&quot;:[{&quot;id&quot;:&quot;2021-04-01T15:04:00&quot;,&quot;margin&quot;:{&quot;bottom&quot;:2.117000102996826,&quot;left&quot;:0.4230000376701355,&quot;right&quot;:0.4230000376701355,&quot;top&quot;:1.6929999589920044},&quot;type&quot;:0},{&quot;id&quot;:&quot;2021-04-01T15:04:00&quot;,&quot;margin&quot;:{&quot;bottom&quot;:2.117000102996826,&quot;left&quot;:0.4230000376701355,&quot;right&quot;:2.117000102996826,&quot;top&quot;:1.6929999589920044},&quot;type&quot;:0}]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8a3111ab759a4e2383416bc1791db235&quot;,&quot;fill_align&quot;:&quot;lm&quot;,&quot;chip_types&quot;:[&quot;header&quot;]},{&quot;text_align&quot;:&quot;lm&quot;,&quot;text_direction&quot;:&quot;horizontal&quot;,&quot;support_features&quot;:[&quot;collage&quot;],&quot;support_big_font&quot;:false,&quot;fill_id&quot;:&quot;eaf7e1b0e11346708d23d8505f1a6b59&quot;,&quot;fill_align&quot;:&quot;cm&quot;,&quot;chip_types&quot;:[&quot;picture&quot;]},{&quot;text_align&quot;:&quot;lm&quot;,&quot;text_direction&quot;:&quot;horizontal&quot;,&quot;support_features&quot;:[&quot;collage&quot;],&quot;support_big_font&quot;:false,&quot;fill_id&quot;:&quot;cfbb9becb8fa46cfa0b6b170dcc4aa6c&quot;,&quot;fill_align&quot;:&quot;cm&quot;,&quot;chip_types&quot;:[&quot;picture&quot;]},{&quot;text_align&quot;:&quot;lm&quot;,&quot;text_direction&quot;:&quot;horizontal&quot;,&quot;support_features&quot;:[&quot;collage&quot;],&quot;support_big_font&quot;:false,&quot;fill_id&quot;:&quot;00ef385a1ba442e5b5a5f818c9acfe18&quot;,&quot;fill_align&quot;:&quot;cm&quot;,&quot;chip_types&quot;:[&quot;text&quot;,&quot;picture&quot;]}],[{&quot;text_align&quot;:&quot;lm&quot;,&quot;text_direction&quot;:&quot;horizontal&quot;,&quot;support_big_font&quot;:false,&quot;fill_id&quot;:&quot;8a3111ab759a4e2383416bc1791db235&quot;,&quot;fill_align&quot;:&quot;lm&quot;,&quot;chip_types&quot;:[&quot;header&quot;]},{&quot;text_align&quot;:&quot;lm&quot;,&quot;text_direction&quot;:&quot;horizontal&quot;,&quot;support_big_font&quot;:false,&quot;fill_id&quot;:&quot;eaf7e1b0e11346708d23d8505f1a6b59&quot;,&quot;fill_align&quot;:&quot;lm&quot;,&quot;chip_types&quot;:[&quot;text&quot;,&quot;chart&quot;,&quot;table&quot;]},{&quot;text_align&quot;:&quot;lm&quot;,&quot;text_direction&quot;:&quot;horizontal&quot;,&quot;support_big_font&quot;:false,&quot;fill_id&quot;:&quot;cfbb9becb8fa46cfa0b6b170dcc4aa6c&quot;,&quot;fill_align&quot;:&quot;lm&quot;,&quot;chip_types&quot;:[&quot;text&quot;,&quot;chart&quot;,&quot;table&quot;]},{&quot;text_align&quot;:&quot;lm&quot;,&quot;text_direction&quot;:&quot;horizontal&quot;,&quot;support_big_font&quot;:false,&quot;fill_id&quot;:&quot;00ef385a1ba442e5b5a5f818c9acfe18&quot;,&quot;fill_align&quot;:&quot;lm&quot;,&quot;chip_types&quot;:[&quot;text&quot;]}]]"/>
  <p:tag name="KSO_WM_SLIDE_ID" val="diagram20209006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444"/>
  <p:tag name="KSO_WM_SLIDE_POSITION" val="0*0"/>
  <p:tag name="KSO_WM_TAG_VERSION" val="1.0"/>
  <p:tag name="KSO_WM_BEAUTIFY_FLAG" val="#wm#"/>
  <p:tag name="KSO_WM_TEMPLATE_CATEGORY" val="diagram"/>
  <p:tag name="KSO_WM_TEMPLATE_INDEX" val="20209006"/>
  <p:tag name="KSO_WM_SLIDE_LAYOUT" val="a_f"/>
  <p:tag name="KSO_WM_SLIDE_LAYOUT_CNT" val="1_3"/>
  <p:tag name="KSO_WM_CHIP_XID" val="5efb081fc9a2f50afb5100c1"/>
  <p:tag name="KSO_WM_CHIP_DECFILLPROP" val="[]"/>
  <p:tag name="KSO_WM_CHIP_GROUPID" val="5efb081fc9a2f50afb5100c0"/>
  <p:tag name="KSO_WM_SLIDE_BK_DARK_LIGHT" val="2"/>
  <p:tag name="KSO_WM_SLIDE_BACKGROUND_TYPE" val="navigation"/>
  <p:tag name="KSO_WM_SLIDE_SUPPORT_FEATURE_TYPE" val="0"/>
  <p:tag name="KSO_WM_TEMPLATE_ASSEMBLE_XID" val="60656e864054ed1e2fb7fa92"/>
  <p:tag name="KSO_WM_TEMPLATE_ASSEMBLE_GROUPID" val="60656e864054ed1e2fb7fa92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TABLE_ENDDRAG_ORIGIN_RECT" val="960*30"/>
  <p:tag name="TABLE_ENDDRAG_RECT" val="0*0*960*3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1082_1*h_a*2_1"/>
  <p:tag name="KSO_WM_TEMPLATE_CATEGORY" val="diagram"/>
  <p:tag name="KSO_WM_TEMPLATE_INDEX" val="2021108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8edd05127174ef1ad08c0710a8f4a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0047f6eeb784172aa0116d72e496398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23"/>
  <p:tag name="KSO_WM_TEMPLATE_ASSEMBLE_GROUPID" val="60656ea74054ed1e2fb7fd23"/>
</p:tagLst>
</file>

<file path=ppt/tags/tag331.xml><?xml version="1.0" encoding="utf-8"?>
<p:tagLst xmlns:p="http://schemas.openxmlformats.org/presentationml/2006/main">
  <p:tag name="KSO_WM_SLIDE_LAYOUT_INFO" val="{&quot;id&quot;:&quot;2021-04-01T15:04:00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5:04:00&quot;,&quot;margin&quot;:{&quot;bottom&quot;:0.4230000376701355,&quot;left&quot;:1.2699999809265137,&quot;right&quot;:1.2699999809265137,&quot;top&quot;:0.4230000376701355},&quot;type&quot;:0},{&quot;direction&quot;:1,&quot;id&quot;:&quot;2021-04-01T15:04:00&quot;,&quot;maxSize&quot;:{&quot;size1&quot;:35},&quot;minSize&quot;:{&quot;size1&quot;:35},&quot;normalSize&quot;:{&quot;size1&quot;:35},&quot;subLayout&quot;:[{&quot;id&quot;:&quot;2021-04-01T15:04:00&quot;,&quot;margin&quot;:{&quot;bottom&quot;:2.117000102996826,&quot;left&quot;:2.117000102996826,&quot;right&quot;:0.4230000376701355,&quot;top&quot;:1.6929999589920044},&quot;type&quot;:0},{&quot;direction&quot;:1,&quot;id&quot;:&quot;2021-04-01T15:04:00&quot;,&quot;maxSize&quot;:{&quot;size1&quot;:46.3},&quot;minSize&quot;:{&quot;size1&quot;:46.3},&quot;normalSize&quot;:{&quot;size1&quot;:46.3},&quot;subLayout&quot;:[{&quot;id&quot;:&quot;2021-04-01T15:04:00&quot;,&quot;margin&quot;:{&quot;bottom&quot;:2.117000102996826,&quot;left&quot;:0.4230000376701355,&quot;right&quot;:0.4230000376701355,&quot;top&quot;:1.6929999589920044},&quot;type&quot;:0},{&quot;id&quot;:&quot;2021-04-01T15:04:00&quot;,&quot;margin&quot;:{&quot;bottom&quot;:2.117000102996826,&quot;left&quot;:0.4230000376701355,&quot;right&quot;:2.117000102996826,&quot;top&quot;:1.6929999589920044},&quot;type&quot;:0}]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8a3111ab759a4e2383416bc1791db235&quot;,&quot;fill_align&quot;:&quot;lm&quot;,&quot;chip_types&quot;:[&quot;header&quot;]},{&quot;text_align&quot;:&quot;lm&quot;,&quot;text_direction&quot;:&quot;horizontal&quot;,&quot;support_features&quot;:[&quot;collage&quot;],&quot;support_big_font&quot;:false,&quot;fill_id&quot;:&quot;eaf7e1b0e11346708d23d8505f1a6b59&quot;,&quot;fill_align&quot;:&quot;cm&quot;,&quot;chip_types&quot;:[&quot;picture&quot;]},{&quot;text_align&quot;:&quot;lm&quot;,&quot;text_direction&quot;:&quot;horizontal&quot;,&quot;support_features&quot;:[&quot;collage&quot;],&quot;support_big_font&quot;:false,&quot;fill_id&quot;:&quot;cfbb9becb8fa46cfa0b6b170dcc4aa6c&quot;,&quot;fill_align&quot;:&quot;cm&quot;,&quot;chip_types&quot;:[&quot;picture&quot;]},{&quot;text_align&quot;:&quot;lm&quot;,&quot;text_direction&quot;:&quot;horizontal&quot;,&quot;support_features&quot;:[&quot;collage&quot;],&quot;support_big_font&quot;:false,&quot;fill_id&quot;:&quot;00ef385a1ba442e5b5a5f818c9acfe18&quot;,&quot;fill_align&quot;:&quot;cm&quot;,&quot;chip_types&quot;:[&quot;text&quot;,&quot;picture&quot;]}],[{&quot;text_align&quot;:&quot;lm&quot;,&quot;text_direction&quot;:&quot;horizontal&quot;,&quot;support_big_font&quot;:false,&quot;fill_id&quot;:&quot;8a3111ab759a4e2383416bc1791db235&quot;,&quot;fill_align&quot;:&quot;lm&quot;,&quot;chip_types&quot;:[&quot;header&quot;]},{&quot;text_align&quot;:&quot;lm&quot;,&quot;text_direction&quot;:&quot;horizontal&quot;,&quot;support_big_font&quot;:false,&quot;fill_id&quot;:&quot;eaf7e1b0e11346708d23d8505f1a6b59&quot;,&quot;fill_align&quot;:&quot;lm&quot;,&quot;chip_types&quot;:[&quot;text&quot;,&quot;chart&quot;,&quot;table&quot;]},{&quot;text_align&quot;:&quot;lm&quot;,&quot;text_direction&quot;:&quot;horizontal&quot;,&quot;support_big_font&quot;:false,&quot;fill_id&quot;:&quot;cfbb9becb8fa46cfa0b6b170dcc4aa6c&quot;,&quot;fill_align&quot;:&quot;lm&quot;,&quot;chip_types&quot;:[&quot;text&quot;,&quot;chart&quot;,&quot;table&quot;]},{&quot;text_align&quot;:&quot;lm&quot;,&quot;text_direction&quot;:&quot;horizontal&quot;,&quot;support_big_font&quot;:false,&quot;fill_id&quot;:&quot;00ef385a1ba442e5b5a5f818c9acfe18&quot;,&quot;fill_align&quot;:&quot;lm&quot;,&quot;chip_types&quot;:[&quot;text&quot;]}]]"/>
  <p:tag name="KSO_WM_SLIDE_ID" val="diagram20209006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444"/>
  <p:tag name="KSO_WM_SLIDE_POSITION" val="0*0"/>
  <p:tag name="KSO_WM_TAG_VERSION" val="1.0"/>
  <p:tag name="KSO_WM_BEAUTIFY_FLAG" val="#wm#"/>
  <p:tag name="KSO_WM_TEMPLATE_CATEGORY" val="diagram"/>
  <p:tag name="KSO_WM_TEMPLATE_INDEX" val="20209006"/>
  <p:tag name="KSO_WM_SLIDE_LAYOUT" val="a_f"/>
  <p:tag name="KSO_WM_SLIDE_LAYOUT_CNT" val="1_3"/>
  <p:tag name="KSO_WM_CHIP_XID" val="5efb081fc9a2f50afb5100c1"/>
  <p:tag name="KSO_WM_CHIP_DECFILLPROP" val="[]"/>
  <p:tag name="KSO_WM_CHIP_GROUPID" val="5efb081fc9a2f50afb5100c0"/>
  <p:tag name="KSO_WM_SLIDE_BK_DARK_LIGHT" val="2"/>
  <p:tag name="KSO_WM_SLIDE_BACKGROUND_TYPE" val="navigation"/>
  <p:tag name="KSO_WM_SLIDE_SUPPORT_FEATURE_TYPE" val="0"/>
  <p:tag name="KSO_WM_TEMPLATE_ASSEMBLE_XID" val="60656e864054ed1e2fb7fa92"/>
  <p:tag name="KSO_WM_TEMPLATE_ASSEMBLE_GROUPID" val="60656e864054ed1e2fb7fa92"/>
</p:tagLst>
</file>

<file path=ppt/tags/tag332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TABLE_ENDDRAG_ORIGIN_RECT" val="960*30"/>
  <p:tag name="TABLE_ENDDRAG_RECT" val="0*0*960*30"/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1040_1*f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16;18;2"/>
  <p:tag name="KSO_WM_UNIT_BLOCK" val="0"/>
  <p:tag name="KSO_WM_UNIT_SM_LIMIT_TYPE" val="2"/>
  <p:tag name="KSO_WM_UNIT_DEC_AREA_ID" val="cfad967ef21a410ea151801c4ad16a9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  <p:tag name="KSO_WM_UNIT_TEXT_FILL_FORE_SCHEMECOLOR_INDEX_BRIGHTNESS" val="0.15"/>
  <p:tag name="KSO_WM_UNIT_TEXT_FILL_FORE_SCHEMECOLOR_INDEX" val="13"/>
  <p:tag name="KSO_WM_UNIT_TEXT_FILL_TYPE" val="1"/>
</p:tagLst>
</file>

<file path=ppt/tags/tag351.xml><?xml version="1.0" encoding="utf-8"?>
<p:tagLst xmlns:p="http://schemas.openxmlformats.org/presentationml/2006/main">
  <p:tag name="KSO_WM_UNIT_ISCONTENTSTITLE" val="0"/>
  <p:tag name="KSO_WM_UNIT_ISNUMDGMTITLE" val="0"/>
  <p:tag name="KSO_WM_UNIT_PRESET_TEXT" val="通用百货&#10;企业介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1040_1*a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72;74;2"/>
  <p:tag name="KSO_WM_UNIT_BLOCK" val="0"/>
  <p:tag name="KSO_WM_UNIT_SM_LIMIT_TYPE" val="2"/>
  <p:tag name="KSO_WM_UNIT_DEC_AREA_ID" val="22575dc99a614214bbade674a2a288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352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353.xml><?xml version="1.0" encoding="utf-8"?>
<p:tagLst xmlns:p="http://schemas.openxmlformats.org/presentationml/2006/main">
  <p:tag name="KSO_WPP_MARK_KEY" val="bf86cb8a-1fdf-4e10-83b4-f681b9da2c62"/>
  <p:tag name="COMMONDATA" val="eyJoZGlkIjoiNTEyODE5YWM0YThlZTA0MDMwZGI3NmQ1MmE2ZTBmODcifQ=="/>
  <p:tag name="commondata" val="eyJoZGlkIjoiMGNjZGE3OThiNjNlZmI4ODdkM2NiMWUyNDJiMmMyZjEifQ==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1040_1*f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16;18;2"/>
  <p:tag name="KSO_WM_UNIT_BLOCK" val="0"/>
  <p:tag name="KSO_WM_UNIT_SM_LIMIT_TYPE" val="2"/>
  <p:tag name="KSO_WM_UNIT_DEC_AREA_ID" val="cfad967ef21a410ea151801c4ad16a9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21040_1*f*2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40;44;2"/>
  <p:tag name="KSO_WM_UNIT_BLOCK" val="0"/>
  <p:tag name="KSO_WM_UNIT_SM_LIMIT_TYPE" val="2"/>
  <p:tag name="KSO_WM_UNIT_DEC_AREA_ID" val="4bd0c9117fca4ff1b3a5290a4572b037"/>
  <p:tag name="KSO_WM_UNIT_DECORATE_INFO" val="{&quot;ReferentInfo&quot;:{&quot;Id&quot;:&quot;22575dc99a614214bbade674a2a2888f&quot;,&quot;X&quot;:{&quot;Pos&quot;:0},&quot;Y&quot;:{&quot;Pos&quot;:0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PRESET_TEXT" val="通用百货&#10;企业介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1040_1*a*1"/>
  <p:tag name="KSO_WM_TEMPLATE_CATEGORY" val="diagram"/>
  <p:tag name="KSO_WM_TEMPLATE_INDEX" val="20221040"/>
  <p:tag name="KSO_WM_UNIT_LAYERLEVEL" val="1"/>
  <p:tag name="KSO_WM_TAG_VERSION" val="1.0"/>
  <p:tag name="KSO_WM_BEAUTIFY_FLAG" val="#wm#"/>
  <p:tag name="KSO_WM_UNIT_DEFAULT_FONT" val="72;74;2"/>
  <p:tag name="KSO_WM_UNIT_BLOCK" val="0"/>
  <p:tag name="KSO_WM_UNIT_SM_LIMIT_TYPE" val="2"/>
  <p:tag name="KSO_WM_UNIT_DEC_AREA_ID" val="22575dc99a614214bbade674a2a288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9de5d456c5b5f57912a6a4"/>
  <p:tag name="KSO_WM_CHIP_XID" val="619de5d456c5b5f57912a6a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4722</Words>
  <Application>WPS 演示</Application>
  <PresentationFormat>宽屏</PresentationFormat>
  <Paragraphs>969</Paragraphs>
  <Slides>31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Segoe UI</vt:lpstr>
      <vt:lpstr>隶书</vt:lpstr>
      <vt:lpstr>Times New Roman</vt:lpstr>
      <vt:lpstr>Wingdings</vt:lpstr>
      <vt:lpstr>Arial Unicode MS</vt:lpstr>
      <vt:lpstr>Calibri</vt:lpstr>
      <vt:lpstr>等线</vt:lpstr>
      <vt:lpstr>华文仿宋</vt:lpstr>
      <vt:lpstr>等线 Light</vt:lpstr>
      <vt:lpstr>1_Office 主题​​</vt:lpstr>
      <vt:lpstr>3_Office 主题​​</vt:lpstr>
      <vt:lpstr>2_Office 主题​​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郝 凌峰</dc:creator>
  <cp:lastModifiedBy>星星都掉了哎.</cp:lastModifiedBy>
  <cp:revision>40</cp:revision>
  <dcterms:created xsi:type="dcterms:W3CDTF">2021-10-09T04:34:00Z</dcterms:created>
  <dcterms:modified xsi:type="dcterms:W3CDTF">2024-05-28T08:18:13Z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F1E152D502184641B1B52DF39A64503E_13</vt:lpwstr>
  </property>
  <property fmtid="{D5CDD505-2E9C-101B-9397-08002B2CF9AE}" pid="3" name="KSOProductBuildVer">
    <vt:lpwstr>2052-12.1.0.16929</vt:lpwstr>
  </property>
</Properties>
</file>